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47"/>
  </p:notesMasterIdLst>
  <p:sldIdLst>
    <p:sldId id="256" r:id="rId5"/>
    <p:sldId id="258" r:id="rId6"/>
    <p:sldId id="260" r:id="rId7"/>
    <p:sldId id="259" r:id="rId8"/>
    <p:sldId id="261" r:id="rId9"/>
    <p:sldId id="305" r:id="rId10"/>
    <p:sldId id="307" r:id="rId11"/>
    <p:sldId id="308" r:id="rId12"/>
    <p:sldId id="312" r:id="rId13"/>
    <p:sldId id="314" r:id="rId14"/>
    <p:sldId id="317" r:id="rId15"/>
    <p:sldId id="319" r:id="rId16"/>
    <p:sldId id="318" r:id="rId17"/>
    <p:sldId id="321" r:id="rId18"/>
    <p:sldId id="323" r:id="rId19"/>
    <p:sldId id="324" r:id="rId20"/>
    <p:sldId id="325" r:id="rId21"/>
    <p:sldId id="327" r:id="rId22"/>
    <p:sldId id="328" r:id="rId23"/>
    <p:sldId id="336" r:id="rId24"/>
    <p:sldId id="298" r:id="rId25"/>
    <p:sldId id="299" r:id="rId26"/>
    <p:sldId id="300" r:id="rId27"/>
    <p:sldId id="301" r:id="rId28"/>
    <p:sldId id="302" r:id="rId29"/>
    <p:sldId id="304" r:id="rId30"/>
    <p:sldId id="306" r:id="rId31"/>
    <p:sldId id="309" r:id="rId32"/>
    <p:sldId id="310" r:id="rId33"/>
    <p:sldId id="313" r:id="rId34"/>
    <p:sldId id="337" r:id="rId35"/>
    <p:sldId id="338" r:id="rId36"/>
    <p:sldId id="316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276" r:id="rId45"/>
    <p:sldId id="275" r:id="rId46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48"/>
      <p:bold r:id="rId49"/>
    </p:embeddedFont>
    <p:embeddedFont>
      <p:font typeface="Didact Gothic" panose="00000500000000000000" pitchFamily="2" charset="0"/>
      <p:regular r:id="rId50"/>
    </p:embeddedFont>
    <p:embeddedFont>
      <p:font typeface="Inter" panose="020B0604020202020204" charset="0"/>
      <p:regular r:id="rId51"/>
      <p:bold r:id="rId52"/>
      <p:italic r:id="rId53"/>
      <p:boldItalic r:id="rId54"/>
    </p:embeddedFont>
    <p:embeddedFont>
      <p:font typeface="Open Sans" panose="020B060603050402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7E1927-EB1F-4590-9560-AA61A1B3CAD9}" v="827" dt="2025-10-26T05:39:55.234"/>
    <p1510:client id="{2A9B4799-6055-447D-844E-2D4D17C1BC82}" v="2143" dt="2025-10-26T05:40:51.108"/>
  </p1510:revLst>
</p1510:revInfo>
</file>

<file path=ppt/tableStyles.xml><?xml version="1.0" encoding="utf-8"?>
<a:tblStyleLst xmlns:a="http://schemas.openxmlformats.org/drawingml/2006/main" def="{5126B5D3-74B5-47DC-8FDB-E5878FBFE695}">
  <a:tblStyle styleId="{5126B5D3-74B5-47DC-8FDB-E5878FBFE6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9A2A44E-797E-4551-805C-831D8898C49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7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5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0BC83B91-41BE-EEA3-8391-B50EEC647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B56B686E-019F-75D8-6348-853326AC3E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BFEBC30A-67AA-C922-3132-9D5C856A4A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159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DA3DE510-2079-B689-EF65-D22BE1921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D5D6F580-6286-327E-11FA-2F6A6F59B7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0E4612DC-4F20-2B91-25B4-224690C65F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661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6E353EFB-18C6-5357-F943-3C17CB4D4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A265627A-274F-7801-A150-A36A3CB19A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9D4D3E1D-8F9F-6D22-9F35-A0A3BAE468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479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F7076A53-0CEC-27D7-4A61-13AE9547E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1DDB67E6-454C-7891-D4DE-2589828562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64D0DE4D-2D7A-BDE5-A14C-0A898D353C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121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77EA5E03-FF09-AB4C-82C6-C4DF9A00B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BDC2B290-478A-B77C-0B24-B07C399638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52056224-1EE6-57E9-3D9B-F349385A17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353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09F6706E-DDF1-890A-BFC8-7F24D30A5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5C67A598-E7AA-B9B6-F05D-FDE614E795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BEBAEB88-28C1-AC2F-F07E-BBD561CB3C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926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F8203EDC-B4B3-DE7B-C304-4BB9DFD86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84812E48-8C8A-5206-785C-790416ED54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44A7479B-9924-A14E-FE72-5625D0BC14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4129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B621BDAA-8DD5-2F03-12F4-35C152B0F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B258CF2A-010B-791B-F607-32D60B7179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61A2C944-EA82-1B09-00A5-2678DC08B3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834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599A0486-D996-1FC0-5C07-779648402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E5AF2588-1E6B-B597-1AD3-8AF52742E9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03C82EEB-5915-546A-6515-96740FA525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001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08374534-4E0E-1B02-1D70-04514865B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898FA1A7-F98A-8658-10A4-1AE2CFE446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A0BDCF74-6780-B378-080F-491293DAAE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508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ce2af5b7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3ce2af5b7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DF2960E6-1A28-DA7D-20F3-AD4924054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f4d621f44_0_47:notes">
            <a:extLst>
              <a:ext uri="{FF2B5EF4-FFF2-40B4-BE49-F238E27FC236}">
                <a16:creationId xmlns:a16="http://schemas.microsoft.com/office/drawing/2014/main" id="{9D08A052-0648-DF89-57C7-6B4C2F8F68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5f4d621f44_0_47:notes">
            <a:extLst>
              <a:ext uri="{FF2B5EF4-FFF2-40B4-BE49-F238E27FC236}">
                <a16:creationId xmlns:a16="http://schemas.microsoft.com/office/drawing/2014/main" id="{5095CFA5-7CF1-F4C5-D77E-C77D1329B4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939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DC97AC3E-76FD-B464-DDD7-ECB6B3182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C151DC5A-125A-E5B6-2066-050745E4ED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2F8B76DF-EBA9-894D-67EB-BD6107E834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0267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B860F58E-10B5-17D9-1AE2-55C952010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807CD04B-99EA-E82D-574C-B003EABA18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69D455D9-AD4A-8FAA-BD1C-8ABC6540F9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461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0FAE8A53-24B6-2B12-8B9C-1D713DCC5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50258B08-EC7B-1D92-61A6-91B500E35E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26B0D270-86D7-D1CE-A207-6957C6302B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122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747F6BA6-0D1B-D2E6-A117-5B801DFFD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9F1B9430-E820-FD36-DA1F-D49CEB94D5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E88A0F2C-7598-F0AC-20B2-7DBAF75E7B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3541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CB77B0EC-A4DB-16BD-AE27-7AC2FAB6F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46494715-8DAF-A3FC-A34C-CCEAE6F00E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C96C91A6-6665-E48E-F6C7-8B03D55C7C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3635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3F9FE6CF-C78D-714E-05D1-0B50C3DB1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F4CB1B1F-5B0D-4B31-66D0-905C5F4762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A7FB2322-1FAC-AC26-C795-6EA07A37B9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4982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8DE53894-55B5-462E-7CB4-F0EAE6977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F3968178-85F1-410A-28E5-08D48EAF07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D9228776-B684-5FD8-FE3C-253E52F0E5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7050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5F3EAD9A-E28C-1A0F-8B33-1067281E5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E30ACA6F-EF68-570E-B129-19E8DF0DA2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749744AD-7BF2-4442-27ED-B7240E2A07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02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86F4A198-D4CB-866B-8E25-8F96D3C4B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949A3B7D-E5A9-C85A-E488-BFB2CDF0AC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104CCA65-9689-41B6-A587-D541B5C023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948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f4d621f4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5f4d621f4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A6CDD602-CD85-DC47-0DC5-022C5A53B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9EB8C3BB-EAB1-992E-C071-1B7A95CB96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970EF1E4-28AA-2DDD-410F-67CD4648B0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0349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EC9859C4-5178-8085-9EE7-5F799FEFC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f4d621f44_0_47:notes">
            <a:extLst>
              <a:ext uri="{FF2B5EF4-FFF2-40B4-BE49-F238E27FC236}">
                <a16:creationId xmlns:a16="http://schemas.microsoft.com/office/drawing/2014/main" id="{CD8CE70F-F64B-1068-BB4A-D0496339B6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5f4d621f44_0_47:notes">
            <a:extLst>
              <a:ext uri="{FF2B5EF4-FFF2-40B4-BE49-F238E27FC236}">
                <a16:creationId xmlns:a16="http://schemas.microsoft.com/office/drawing/2014/main" id="{BEFD1FC9-5CD9-CE95-9DFB-8F005452D5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2770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AC63FFC0-E805-1F89-D8E8-993E99CB2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f4d621f44_0_47:notes">
            <a:extLst>
              <a:ext uri="{FF2B5EF4-FFF2-40B4-BE49-F238E27FC236}">
                <a16:creationId xmlns:a16="http://schemas.microsoft.com/office/drawing/2014/main" id="{29BC1155-A155-0A67-B58E-967542663D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5f4d621f44_0_47:notes">
            <a:extLst>
              <a:ext uri="{FF2B5EF4-FFF2-40B4-BE49-F238E27FC236}">
                <a16:creationId xmlns:a16="http://schemas.microsoft.com/office/drawing/2014/main" id="{EC307219-3578-B6FD-BC7C-6B154EDDAC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3903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97B779D9-5A74-90F8-277A-FC99E8ABD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846172DF-E3C2-CA78-1B9A-0C0CE6F747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E76C7F67-796C-7DBC-62B4-BC5A4C47F9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8687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875C3C7D-25AE-3941-CB56-B6DD72B6D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5FE506BB-23C2-12F4-74A9-C9A90C4839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16332BB7-B635-B69B-72D9-6C0D7B5A4E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264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6C54E3A1-03F1-4324-FCF2-814FA606E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7C8E16B9-B973-8019-772F-A3D55EC52E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FA9DD070-E416-DCAC-74D8-F73AE56AB9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5019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01E7C215-FA11-E080-D6D3-7F2F910F3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8CCB1276-EEC6-F7B1-0E23-6FFF0F8F93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CF8A30E2-0A43-F9AB-FFB7-6D87EE8EB0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0499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2F176C93-8CB4-08D2-9DF9-2CD10E5F6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7933C73B-9EC0-9866-30C3-244DE20F5E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368E0512-62B6-9890-25B1-E82F07CEEA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9857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2286E2A1-EDB8-5FAF-B9F3-DAB282670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A90873F1-4959-6DC3-0768-3020F4F796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BA2D6EFE-5876-63F9-3C60-A14389EA88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5754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89062C4E-32ED-4AFE-087E-645B2F2AE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BFA160E9-222A-6F56-A76E-4FF6BE294A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6CFA253D-37CD-01FA-EC99-6A37BC8E40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428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FE85EAF1-226B-3839-8EF3-F73C9EDED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7380CDAF-6C69-5D3F-BCAC-32549790D2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AE9F6D83-6F39-4977-6C07-92F0131256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6195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5f72d0adf8_0_22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5f72d0adf8_0_22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3ce2af5b7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3ce2af5b7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5CC54706-A249-504B-124D-5C99517B3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5D9B0033-7EFE-71CD-6902-F5433BE9AA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5D9D1108-5CD6-BB9F-9525-27BA7C5980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306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C9EE2CB0-DD1E-E5BF-1E12-79A2DD588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FCE64CF4-D917-E665-2EC7-F1939CFDC7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97837B88-8660-5B24-91CA-36B99B3236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481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7FBD4864-86E0-220C-5D1B-E3517DD29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6EC38B62-EF8E-87C3-CB0E-3DE862090A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8AA9715A-0503-860F-ABFB-CF8C869802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340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FF03302D-91E9-8AE5-1049-6886B4E0A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00EED224-80F8-0B72-96A1-6F4901E696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42972BAA-A2E9-CE56-1FF9-CDE815117E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22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12900" y="1006025"/>
            <a:ext cx="2948700" cy="22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12900" y="3474500"/>
            <a:ext cx="29487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202925" y="687600"/>
            <a:ext cx="3218700" cy="3768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oogle Shape;12;p2"/>
          <p:cNvGrpSpPr/>
          <p:nvPr/>
        </p:nvGrpSpPr>
        <p:grpSpPr>
          <a:xfrm>
            <a:off x="-105610" y="0"/>
            <a:ext cx="8948485" cy="5143500"/>
            <a:chOff x="-105614" y="0"/>
            <a:chExt cx="8527239" cy="5143500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-105614" y="0"/>
              <a:ext cx="8527239" cy="5143500"/>
              <a:chOff x="-105614" y="0"/>
              <a:chExt cx="8527239" cy="5143500"/>
            </a:xfrm>
          </p:grpSpPr>
          <p:cxnSp>
            <p:nvCxnSpPr>
              <p:cNvPr id="14" name="Google Shape;14;p2"/>
              <p:cNvCxnSpPr/>
              <p:nvPr/>
            </p:nvCxnSpPr>
            <p:spPr>
              <a:xfrm>
                <a:off x="-105614" y="310496"/>
                <a:ext cx="852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8421625" y="0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6" name="Google Shape;16;p2"/>
            <p:cNvSpPr/>
            <p:nvPr/>
          </p:nvSpPr>
          <p:spPr>
            <a:xfrm>
              <a:off x="573725" y="169850"/>
              <a:ext cx="297300" cy="29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4627150" y="539500"/>
            <a:ext cx="379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2" hasCustomPrompt="1"/>
          </p:nvPr>
        </p:nvSpPr>
        <p:spPr>
          <a:xfrm>
            <a:off x="4717050" y="1499825"/>
            <a:ext cx="530400" cy="52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5402825" y="1499825"/>
            <a:ext cx="2393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20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3" hasCustomPrompt="1"/>
          </p:nvPr>
        </p:nvSpPr>
        <p:spPr>
          <a:xfrm>
            <a:off x="4717059" y="2282400"/>
            <a:ext cx="530400" cy="52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4"/>
          </p:nvPr>
        </p:nvSpPr>
        <p:spPr>
          <a:xfrm>
            <a:off x="5402825" y="2282400"/>
            <a:ext cx="2393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20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5" hasCustomPrompt="1"/>
          </p:nvPr>
        </p:nvSpPr>
        <p:spPr>
          <a:xfrm>
            <a:off x="4717059" y="3064975"/>
            <a:ext cx="530400" cy="52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6"/>
          </p:nvPr>
        </p:nvSpPr>
        <p:spPr>
          <a:xfrm>
            <a:off x="5402825" y="3064975"/>
            <a:ext cx="2393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20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7" hasCustomPrompt="1"/>
          </p:nvPr>
        </p:nvSpPr>
        <p:spPr>
          <a:xfrm>
            <a:off x="4717059" y="3847550"/>
            <a:ext cx="530400" cy="52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8"/>
          </p:nvPr>
        </p:nvSpPr>
        <p:spPr>
          <a:xfrm>
            <a:off x="5402825" y="3847550"/>
            <a:ext cx="2393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20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>
            <a:spLocks noGrp="1"/>
          </p:cNvSpPr>
          <p:nvPr>
            <p:ph type="pic" idx="9"/>
          </p:nvPr>
        </p:nvSpPr>
        <p:spPr>
          <a:xfrm>
            <a:off x="722375" y="687600"/>
            <a:ext cx="3218700" cy="376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10" name="Google Shape;110;p13"/>
          <p:cNvGrpSpPr/>
          <p:nvPr/>
        </p:nvGrpSpPr>
        <p:grpSpPr>
          <a:xfrm>
            <a:off x="290925" y="-5325"/>
            <a:ext cx="9030300" cy="5228700"/>
            <a:chOff x="290925" y="-5325"/>
            <a:chExt cx="9030300" cy="5228700"/>
          </a:xfrm>
        </p:grpSpPr>
        <p:sp>
          <p:nvSpPr>
            <p:cNvPr id="111" name="Google Shape;111;p13"/>
            <p:cNvSpPr/>
            <p:nvPr/>
          </p:nvSpPr>
          <p:spPr>
            <a:xfrm>
              <a:off x="8702693" y="4455350"/>
              <a:ext cx="297300" cy="29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" name="Google Shape;112;p13"/>
            <p:cNvGrpSpPr/>
            <p:nvPr/>
          </p:nvGrpSpPr>
          <p:grpSpPr>
            <a:xfrm>
              <a:off x="290925" y="-5325"/>
              <a:ext cx="9030300" cy="5228700"/>
              <a:chOff x="290925" y="-5325"/>
              <a:chExt cx="9030300" cy="5228700"/>
            </a:xfrm>
          </p:grpSpPr>
          <p:grpSp>
            <p:nvGrpSpPr>
              <p:cNvPr id="113" name="Google Shape;113;p13"/>
              <p:cNvGrpSpPr/>
              <p:nvPr/>
            </p:nvGrpSpPr>
            <p:grpSpPr>
              <a:xfrm>
                <a:off x="290925" y="0"/>
                <a:ext cx="9030300" cy="5143500"/>
                <a:chOff x="290925" y="0"/>
                <a:chExt cx="9030300" cy="5143500"/>
              </a:xfrm>
            </p:grpSpPr>
            <p:cxnSp>
              <p:nvCxnSpPr>
                <p:cNvPr id="114" name="Google Shape;114;p13"/>
                <p:cNvCxnSpPr/>
                <p:nvPr/>
              </p:nvCxnSpPr>
              <p:spPr>
                <a:xfrm>
                  <a:off x="290925" y="310471"/>
                  <a:ext cx="9030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5" name="Google Shape;115;p13"/>
                <p:cNvCxnSpPr/>
                <p:nvPr/>
              </p:nvCxnSpPr>
              <p:spPr>
                <a:xfrm>
                  <a:off x="8861325" y="0"/>
                  <a:ext cx="0" cy="5143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6" name="Google Shape;116;p13"/>
              <p:cNvCxnSpPr/>
              <p:nvPr/>
            </p:nvCxnSpPr>
            <p:spPr>
              <a:xfrm>
                <a:off x="298475" y="-5325"/>
                <a:ext cx="0" cy="522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>
            <a:spLocks noGrp="1"/>
          </p:cNvSpPr>
          <p:nvPr>
            <p:ph type="ctrTitle"/>
          </p:nvPr>
        </p:nvSpPr>
        <p:spPr>
          <a:xfrm>
            <a:off x="1151000" y="799350"/>
            <a:ext cx="3218400" cy="7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subTitle" idx="1"/>
          </p:nvPr>
        </p:nvSpPr>
        <p:spPr>
          <a:xfrm>
            <a:off x="1151000" y="1455350"/>
            <a:ext cx="3218400" cy="10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2"/>
          <p:cNvSpPr>
            <a:spLocks noGrp="1"/>
          </p:cNvSpPr>
          <p:nvPr>
            <p:ph type="pic" idx="2"/>
          </p:nvPr>
        </p:nvSpPr>
        <p:spPr>
          <a:xfrm>
            <a:off x="5202925" y="687600"/>
            <a:ext cx="3218700" cy="37683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22"/>
          <p:cNvSpPr txBox="1"/>
          <p:nvPr/>
        </p:nvSpPr>
        <p:spPr>
          <a:xfrm>
            <a:off x="1151127" y="3320934"/>
            <a:ext cx="3218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including icons by </a:t>
            </a:r>
            <a:r>
              <a:rPr lang="en" sz="10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4" name="Google Shape;224;p22"/>
          <p:cNvGrpSpPr/>
          <p:nvPr/>
        </p:nvGrpSpPr>
        <p:grpSpPr>
          <a:xfrm>
            <a:off x="-105610" y="0"/>
            <a:ext cx="8948485" cy="5143500"/>
            <a:chOff x="-105614" y="0"/>
            <a:chExt cx="8527239" cy="5143500"/>
          </a:xfrm>
        </p:grpSpPr>
        <p:grpSp>
          <p:nvGrpSpPr>
            <p:cNvPr id="225" name="Google Shape;225;p22"/>
            <p:cNvGrpSpPr/>
            <p:nvPr/>
          </p:nvGrpSpPr>
          <p:grpSpPr>
            <a:xfrm>
              <a:off x="-105614" y="0"/>
              <a:ext cx="8527239" cy="5143500"/>
              <a:chOff x="-105614" y="0"/>
              <a:chExt cx="8527239" cy="5143500"/>
            </a:xfrm>
          </p:grpSpPr>
          <p:cxnSp>
            <p:nvCxnSpPr>
              <p:cNvPr id="226" name="Google Shape;226;p22"/>
              <p:cNvCxnSpPr/>
              <p:nvPr/>
            </p:nvCxnSpPr>
            <p:spPr>
              <a:xfrm>
                <a:off x="-105614" y="310496"/>
                <a:ext cx="852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" name="Google Shape;227;p22"/>
              <p:cNvCxnSpPr/>
              <p:nvPr/>
            </p:nvCxnSpPr>
            <p:spPr>
              <a:xfrm>
                <a:off x="8421625" y="0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28" name="Google Shape;228;p22"/>
            <p:cNvSpPr/>
            <p:nvPr/>
          </p:nvSpPr>
          <p:spPr>
            <a:xfrm>
              <a:off x="573725" y="169850"/>
              <a:ext cx="297300" cy="29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/>
          <p:nvPr/>
        </p:nvSpPr>
        <p:spPr>
          <a:xfrm>
            <a:off x="7383775" y="147300"/>
            <a:ext cx="1479000" cy="29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3"/>
          <p:cNvSpPr/>
          <p:nvPr/>
        </p:nvSpPr>
        <p:spPr>
          <a:xfrm>
            <a:off x="149500" y="4455350"/>
            <a:ext cx="297300" cy="29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" name="Google Shape;232;p23"/>
          <p:cNvGrpSpPr/>
          <p:nvPr/>
        </p:nvGrpSpPr>
        <p:grpSpPr>
          <a:xfrm>
            <a:off x="-105575" y="0"/>
            <a:ext cx="8968350" cy="5143500"/>
            <a:chOff x="-105575" y="0"/>
            <a:chExt cx="8968350" cy="5143500"/>
          </a:xfrm>
        </p:grpSpPr>
        <p:cxnSp>
          <p:nvCxnSpPr>
            <p:cNvPr id="233" name="Google Shape;233;p23"/>
            <p:cNvCxnSpPr/>
            <p:nvPr/>
          </p:nvCxnSpPr>
          <p:spPr>
            <a:xfrm>
              <a:off x="-105575" y="297700"/>
              <a:ext cx="8968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23"/>
            <p:cNvCxnSpPr/>
            <p:nvPr/>
          </p:nvCxnSpPr>
          <p:spPr>
            <a:xfrm>
              <a:off x="29015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23"/>
            <p:cNvCxnSpPr/>
            <p:nvPr/>
          </p:nvCxnSpPr>
          <p:spPr>
            <a:xfrm>
              <a:off x="886277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24"/>
          <p:cNvGrpSpPr/>
          <p:nvPr/>
        </p:nvGrpSpPr>
        <p:grpSpPr>
          <a:xfrm>
            <a:off x="290925" y="-5325"/>
            <a:ext cx="9030300" cy="5228700"/>
            <a:chOff x="290925" y="-5325"/>
            <a:chExt cx="9030300" cy="5228700"/>
          </a:xfrm>
        </p:grpSpPr>
        <p:sp>
          <p:nvSpPr>
            <p:cNvPr id="238" name="Google Shape;238;p24"/>
            <p:cNvSpPr/>
            <p:nvPr/>
          </p:nvSpPr>
          <p:spPr>
            <a:xfrm>
              <a:off x="8702693" y="4455350"/>
              <a:ext cx="297300" cy="29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24"/>
            <p:cNvGrpSpPr/>
            <p:nvPr/>
          </p:nvGrpSpPr>
          <p:grpSpPr>
            <a:xfrm>
              <a:off x="290925" y="-5325"/>
              <a:ext cx="9030300" cy="5228700"/>
              <a:chOff x="290925" y="-5325"/>
              <a:chExt cx="9030300" cy="5228700"/>
            </a:xfrm>
          </p:grpSpPr>
          <p:grpSp>
            <p:nvGrpSpPr>
              <p:cNvPr id="240" name="Google Shape;240;p24"/>
              <p:cNvGrpSpPr/>
              <p:nvPr/>
            </p:nvGrpSpPr>
            <p:grpSpPr>
              <a:xfrm>
                <a:off x="290925" y="0"/>
                <a:ext cx="9030300" cy="5143500"/>
                <a:chOff x="290925" y="0"/>
                <a:chExt cx="9030300" cy="5143500"/>
              </a:xfrm>
            </p:grpSpPr>
            <p:cxnSp>
              <p:nvCxnSpPr>
                <p:cNvPr id="241" name="Google Shape;241;p24"/>
                <p:cNvCxnSpPr/>
                <p:nvPr/>
              </p:nvCxnSpPr>
              <p:spPr>
                <a:xfrm>
                  <a:off x="290925" y="310471"/>
                  <a:ext cx="9030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2" name="Google Shape;242;p24"/>
                <p:cNvCxnSpPr/>
                <p:nvPr/>
              </p:nvCxnSpPr>
              <p:spPr>
                <a:xfrm>
                  <a:off x="8861325" y="0"/>
                  <a:ext cx="0" cy="5143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43" name="Google Shape;243;p24"/>
              <p:cNvCxnSpPr/>
              <p:nvPr/>
            </p:nvCxnSpPr>
            <p:spPr>
              <a:xfrm>
                <a:off x="298475" y="-5325"/>
                <a:ext cx="0" cy="522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306825" y="2594113"/>
            <a:ext cx="3962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4422550" y="1707594"/>
            <a:ext cx="841800" cy="841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>
            <a:spLocks noGrp="1"/>
          </p:cNvSpPr>
          <p:nvPr>
            <p:ph type="pic" idx="3"/>
          </p:nvPr>
        </p:nvSpPr>
        <p:spPr>
          <a:xfrm>
            <a:off x="722375" y="687600"/>
            <a:ext cx="3218700" cy="376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1" name="Google Shape;21;p3"/>
          <p:cNvGrpSpPr/>
          <p:nvPr/>
        </p:nvGrpSpPr>
        <p:grpSpPr>
          <a:xfrm>
            <a:off x="290925" y="-5325"/>
            <a:ext cx="9030300" cy="5228700"/>
            <a:chOff x="290925" y="-5325"/>
            <a:chExt cx="9030300" cy="5228700"/>
          </a:xfrm>
        </p:grpSpPr>
        <p:sp>
          <p:nvSpPr>
            <p:cNvPr id="22" name="Google Shape;22;p3"/>
            <p:cNvSpPr/>
            <p:nvPr/>
          </p:nvSpPr>
          <p:spPr>
            <a:xfrm>
              <a:off x="8702693" y="4455350"/>
              <a:ext cx="297300" cy="29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23;p3"/>
            <p:cNvGrpSpPr/>
            <p:nvPr/>
          </p:nvGrpSpPr>
          <p:grpSpPr>
            <a:xfrm>
              <a:off x="290925" y="-5325"/>
              <a:ext cx="9030300" cy="5228700"/>
              <a:chOff x="290925" y="-5325"/>
              <a:chExt cx="9030300" cy="5228700"/>
            </a:xfrm>
          </p:grpSpPr>
          <p:grpSp>
            <p:nvGrpSpPr>
              <p:cNvPr id="24" name="Google Shape;24;p3"/>
              <p:cNvGrpSpPr/>
              <p:nvPr/>
            </p:nvGrpSpPr>
            <p:grpSpPr>
              <a:xfrm>
                <a:off x="290925" y="0"/>
                <a:ext cx="9030300" cy="5143500"/>
                <a:chOff x="290925" y="0"/>
                <a:chExt cx="9030300" cy="5143500"/>
              </a:xfrm>
            </p:grpSpPr>
            <p:cxnSp>
              <p:nvCxnSpPr>
                <p:cNvPr id="25" name="Google Shape;25;p3"/>
                <p:cNvCxnSpPr/>
                <p:nvPr/>
              </p:nvCxnSpPr>
              <p:spPr>
                <a:xfrm>
                  <a:off x="290925" y="310471"/>
                  <a:ext cx="9030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" name="Google Shape;26;p3"/>
                <p:cNvCxnSpPr/>
                <p:nvPr/>
              </p:nvCxnSpPr>
              <p:spPr>
                <a:xfrm>
                  <a:off x="8861325" y="0"/>
                  <a:ext cx="0" cy="5143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7" name="Google Shape;27;p3"/>
              <p:cNvCxnSpPr/>
              <p:nvPr/>
            </p:nvCxnSpPr>
            <p:spPr>
              <a:xfrm>
                <a:off x="298475" y="-5325"/>
                <a:ext cx="0" cy="522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-105650" y="0"/>
            <a:ext cx="9115625" cy="5143500"/>
            <a:chOff x="-105650" y="0"/>
            <a:chExt cx="9115625" cy="5143500"/>
          </a:xfrm>
        </p:grpSpPr>
        <p:cxnSp>
          <p:nvCxnSpPr>
            <p:cNvPr id="32" name="Google Shape;32;p4"/>
            <p:cNvCxnSpPr/>
            <p:nvPr/>
          </p:nvCxnSpPr>
          <p:spPr>
            <a:xfrm>
              <a:off x="-105650" y="308500"/>
              <a:ext cx="89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4"/>
            <p:cNvCxnSpPr/>
            <p:nvPr/>
          </p:nvCxnSpPr>
          <p:spPr>
            <a:xfrm>
              <a:off x="886132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" name="Google Shape;34;p4"/>
            <p:cNvSpPr/>
            <p:nvPr/>
          </p:nvSpPr>
          <p:spPr>
            <a:xfrm>
              <a:off x="8712675" y="4455350"/>
              <a:ext cx="297300" cy="29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427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1506325" y="1739975"/>
            <a:ext cx="3494400" cy="10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2"/>
          </p:nvPr>
        </p:nvSpPr>
        <p:spPr>
          <a:xfrm>
            <a:off x="1506325" y="3446300"/>
            <a:ext cx="3494400" cy="10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3"/>
          </p:nvPr>
        </p:nvSpPr>
        <p:spPr>
          <a:xfrm>
            <a:off x="1506325" y="1437875"/>
            <a:ext cx="3494400" cy="3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20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4"/>
          </p:nvPr>
        </p:nvSpPr>
        <p:spPr>
          <a:xfrm>
            <a:off x="1506326" y="3144200"/>
            <a:ext cx="3494400" cy="3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20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>
            <a:spLocks noGrp="1"/>
          </p:cNvSpPr>
          <p:nvPr>
            <p:ph type="pic" idx="5"/>
          </p:nvPr>
        </p:nvSpPr>
        <p:spPr>
          <a:xfrm>
            <a:off x="5202925" y="687600"/>
            <a:ext cx="3218700" cy="376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2" name="Google Shape;42;p5"/>
          <p:cNvGrpSpPr/>
          <p:nvPr/>
        </p:nvGrpSpPr>
        <p:grpSpPr>
          <a:xfrm>
            <a:off x="-211279" y="0"/>
            <a:ext cx="9042629" cy="5143500"/>
            <a:chOff x="-211279" y="0"/>
            <a:chExt cx="9042629" cy="5143500"/>
          </a:xfrm>
        </p:grpSpPr>
        <p:grpSp>
          <p:nvGrpSpPr>
            <p:cNvPr id="43" name="Google Shape;43;p5"/>
            <p:cNvGrpSpPr/>
            <p:nvPr/>
          </p:nvGrpSpPr>
          <p:grpSpPr>
            <a:xfrm>
              <a:off x="-211279" y="0"/>
              <a:ext cx="9041100" cy="5143500"/>
              <a:chOff x="-211279" y="0"/>
              <a:chExt cx="9041100" cy="5143500"/>
            </a:xfrm>
          </p:grpSpPr>
          <p:cxnSp>
            <p:nvCxnSpPr>
              <p:cNvPr id="44" name="Google Shape;44;p5"/>
              <p:cNvCxnSpPr/>
              <p:nvPr/>
            </p:nvCxnSpPr>
            <p:spPr>
              <a:xfrm>
                <a:off x="-211279" y="308500"/>
                <a:ext cx="9041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" name="Google Shape;45;p5"/>
              <p:cNvCxnSpPr/>
              <p:nvPr/>
            </p:nvCxnSpPr>
            <p:spPr>
              <a:xfrm>
                <a:off x="292650" y="0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6" name="Google Shape;46;p5"/>
              <p:cNvSpPr/>
              <p:nvPr/>
            </p:nvSpPr>
            <p:spPr>
              <a:xfrm>
                <a:off x="144000" y="4455350"/>
                <a:ext cx="297300" cy="297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7" name="Google Shape;47;p5"/>
            <p:cNvCxnSpPr/>
            <p:nvPr/>
          </p:nvCxnSpPr>
          <p:spPr>
            <a:xfrm>
              <a:off x="883135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3622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1"/>
          </p:nvPr>
        </p:nvSpPr>
        <p:spPr>
          <a:xfrm>
            <a:off x="950975" y="1977650"/>
            <a:ext cx="3622200" cy="16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>
            <a:spLocks noGrp="1"/>
          </p:cNvSpPr>
          <p:nvPr>
            <p:ph type="pic" idx="2"/>
          </p:nvPr>
        </p:nvSpPr>
        <p:spPr>
          <a:xfrm>
            <a:off x="5202925" y="687600"/>
            <a:ext cx="3218700" cy="376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8" name="Google Shape;58;p7"/>
          <p:cNvGrpSpPr/>
          <p:nvPr/>
        </p:nvGrpSpPr>
        <p:grpSpPr>
          <a:xfrm>
            <a:off x="-211279" y="0"/>
            <a:ext cx="9042629" cy="5143500"/>
            <a:chOff x="-211279" y="0"/>
            <a:chExt cx="9042629" cy="5143500"/>
          </a:xfrm>
        </p:grpSpPr>
        <p:grpSp>
          <p:nvGrpSpPr>
            <p:cNvPr id="59" name="Google Shape;59;p7"/>
            <p:cNvGrpSpPr/>
            <p:nvPr/>
          </p:nvGrpSpPr>
          <p:grpSpPr>
            <a:xfrm>
              <a:off x="-211279" y="0"/>
              <a:ext cx="9041100" cy="5143500"/>
              <a:chOff x="-211279" y="0"/>
              <a:chExt cx="9041100" cy="5143500"/>
            </a:xfrm>
          </p:grpSpPr>
          <p:cxnSp>
            <p:nvCxnSpPr>
              <p:cNvPr id="60" name="Google Shape;60;p7"/>
              <p:cNvCxnSpPr/>
              <p:nvPr/>
            </p:nvCxnSpPr>
            <p:spPr>
              <a:xfrm>
                <a:off x="-211279" y="308500"/>
                <a:ext cx="9041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7"/>
              <p:cNvCxnSpPr/>
              <p:nvPr/>
            </p:nvCxnSpPr>
            <p:spPr>
              <a:xfrm>
                <a:off x="292650" y="0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2" name="Google Shape;62;p7"/>
              <p:cNvSpPr/>
              <p:nvPr/>
            </p:nvSpPr>
            <p:spPr>
              <a:xfrm>
                <a:off x="144000" y="4455350"/>
                <a:ext cx="297300" cy="297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3" name="Google Shape;63;p7"/>
            <p:cNvCxnSpPr/>
            <p:nvPr/>
          </p:nvCxnSpPr>
          <p:spPr>
            <a:xfrm>
              <a:off x="883135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1637850" y="1561800"/>
            <a:ext cx="5868300" cy="20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66" name="Google Shape;66;p8"/>
          <p:cNvGrpSpPr/>
          <p:nvPr/>
        </p:nvGrpSpPr>
        <p:grpSpPr>
          <a:xfrm>
            <a:off x="300800" y="0"/>
            <a:ext cx="8940300" cy="5143500"/>
            <a:chOff x="300800" y="0"/>
            <a:chExt cx="8940300" cy="5143500"/>
          </a:xfrm>
        </p:grpSpPr>
        <p:cxnSp>
          <p:nvCxnSpPr>
            <p:cNvPr id="67" name="Google Shape;67;p8"/>
            <p:cNvCxnSpPr/>
            <p:nvPr/>
          </p:nvCxnSpPr>
          <p:spPr>
            <a:xfrm>
              <a:off x="300800" y="297725"/>
              <a:ext cx="894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8"/>
            <p:cNvCxnSpPr/>
            <p:nvPr/>
          </p:nvCxnSpPr>
          <p:spPr>
            <a:xfrm>
              <a:off x="30127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8"/>
            <p:cNvCxnSpPr/>
            <p:nvPr/>
          </p:nvCxnSpPr>
          <p:spPr>
            <a:xfrm>
              <a:off x="885275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0" name="Google Shape;70;p8"/>
          <p:cNvGrpSpPr/>
          <p:nvPr/>
        </p:nvGrpSpPr>
        <p:grpSpPr>
          <a:xfrm>
            <a:off x="300800" y="298874"/>
            <a:ext cx="8710650" cy="4453776"/>
            <a:chOff x="300800" y="298874"/>
            <a:chExt cx="8710650" cy="4453776"/>
          </a:xfrm>
        </p:grpSpPr>
        <p:sp>
          <p:nvSpPr>
            <p:cNvPr id="71" name="Google Shape;71;p8"/>
            <p:cNvSpPr/>
            <p:nvPr/>
          </p:nvSpPr>
          <p:spPr>
            <a:xfrm>
              <a:off x="300800" y="298874"/>
              <a:ext cx="1479000" cy="29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8714150" y="4455350"/>
              <a:ext cx="297300" cy="29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549400" y="1577250"/>
            <a:ext cx="4045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2549400" y="23311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76" name="Google Shape;76;p9"/>
          <p:cNvGrpSpPr/>
          <p:nvPr/>
        </p:nvGrpSpPr>
        <p:grpSpPr>
          <a:xfrm>
            <a:off x="-105575" y="0"/>
            <a:ext cx="8968350" cy="5143500"/>
            <a:chOff x="-105575" y="0"/>
            <a:chExt cx="8968350" cy="5143500"/>
          </a:xfrm>
        </p:grpSpPr>
        <p:cxnSp>
          <p:nvCxnSpPr>
            <p:cNvPr id="77" name="Google Shape;77;p9"/>
            <p:cNvCxnSpPr/>
            <p:nvPr/>
          </p:nvCxnSpPr>
          <p:spPr>
            <a:xfrm>
              <a:off x="-105575" y="297700"/>
              <a:ext cx="8968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9"/>
            <p:cNvCxnSpPr/>
            <p:nvPr/>
          </p:nvCxnSpPr>
          <p:spPr>
            <a:xfrm>
              <a:off x="29015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9"/>
            <p:cNvCxnSpPr/>
            <p:nvPr/>
          </p:nvCxnSpPr>
          <p:spPr>
            <a:xfrm>
              <a:off x="886277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9"/>
          <p:cNvSpPr/>
          <p:nvPr/>
        </p:nvSpPr>
        <p:spPr>
          <a:xfrm>
            <a:off x="7383775" y="147300"/>
            <a:ext cx="1479000" cy="29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157525" y="4455350"/>
            <a:ext cx="297300" cy="29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722400" y="539500"/>
            <a:ext cx="76992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4" name="Google Shape;84;p10"/>
          <p:cNvGrpSpPr/>
          <p:nvPr/>
        </p:nvGrpSpPr>
        <p:grpSpPr>
          <a:xfrm>
            <a:off x="-211279" y="0"/>
            <a:ext cx="9041100" cy="5143500"/>
            <a:chOff x="-211279" y="0"/>
            <a:chExt cx="9041100" cy="5143500"/>
          </a:xfrm>
        </p:grpSpPr>
        <p:cxnSp>
          <p:nvCxnSpPr>
            <p:cNvPr id="85" name="Google Shape;85;p10"/>
            <p:cNvCxnSpPr/>
            <p:nvPr/>
          </p:nvCxnSpPr>
          <p:spPr>
            <a:xfrm>
              <a:off x="-211279" y="308500"/>
              <a:ext cx="9041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10"/>
            <p:cNvCxnSpPr/>
            <p:nvPr/>
          </p:nvCxnSpPr>
          <p:spPr>
            <a:xfrm>
              <a:off x="29265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" name="Google Shape;87;p10"/>
            <p:cNvSpPr/>
            <p:nvPr/>
          </p:nvSpPr>
          <p:spPr>
            <a:xfrm>
              <a:off x="144000" y="4455350"/>
              <a:ext cx="297300" cy="29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8" r:id="rId11"/>
    <p:sldLayoutId id="2147483669" r:id="rId12"/>
    <p:sldLayoutId id="214748367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.dev/packages/sqflit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pi.flutter.dev/flutter/dart-core/Stopwatch-class.html" TargetMode="External"/><Relationship Id="rId5" Type="http://schemas.openxmlformats.org/officeDocument/2006/relationships/hyperlink" Target="https://www.youtube.com/watch?v=pFctmsTDoa0" TargetMode="External"/><Relationship Id="rId4" Type="http://schemas.openxmlformats.org/officeDocument/2006/relationships/hyperlink" Target="https://pub.dev/packages/drift/example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ctrTitle"/>
          </p:nvPr>
        </p:nvSpPr>
        <p:spPr>
          <a:xfrm>
            <a:off x="982696" y="1006025"/>
            <a:ext cx="3707969" cy="22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 sz="4000">
                <a:latin typeface="Bahnschrift" panose="020B0502040204020203" pitchFamily="34" charset="0"/>
              </a:rPr>
              <a:t>QLite và Drift - Quản lý cơ sở dữ liệu quan hệ</a:t>
            </a:r>
            <a:endParaRPr lang="en-US" sz="4000">
              <a:latin typeface="Bahnschrift" panose="020B0502040204020203" pitchFamily="34" charset="0"/>
            </a:endParaRPr>
          </a:p>
        </p:txBody>
      </p:sp>
      <p:sp>
        <p:nvSpPr>
          <p:cNvPr id="255" name="Google Shape;255;p28"/>
          <p:cNvSpPr txBox="1">
            <a:spLocks noGrp="1"/>
          </p:cNvSpPr>
          <p:nvPr>
            <p:ph type="subTitle" idx="1"/>
          </p:nvPr>
        </p:nvSpPr>
        <p:spPr>
          <a:xfrm>
            <a:off x="1012900" y="3474500"/>
            <a:ext cx="29487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Bùi Trịnh Thế Viên – 22KTMT2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Kim Gia Bảo – 22KTMT2</a:t>
            </a:r>
            <a:endParaRPr/>
          </a:p>
        </p:txBody>
      </p:sp>
      <p:cxnSp>
        <p:nvCxnSpPr>
          <p:cNvPr id="257" name="Google Shape;257;p28"/>
          <p:cNvCxnSpPr/>
          <p:nvPr/>
        </p:nvCxnSpPr>
        <p:spPr>
          <a:xfrm>
            <a:off x="1012900" y="3485350"/>
            <a:ext cx="294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28"/>
          <p:cNvCxnSpPr/>
          <p:nvPr/>
        </p:nvCxnSpPr>
        <p:spPr>
          <a:xfrm>
            <a:off x="986475" y="4137475"/>
            <a:ext cx="294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089BB7F-CD3A-7328-CD61-62830A5BAAB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5594" b="33086"/>
          <a:stretch>
            <a:fillRect/>
          </a:stretch>
        </p:blipFill>
        <p:spPr>
          <a:xfrm>
            <a:off x="5208827" y="782027"/>
            <a:ext cx="3218700" cy="3579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7D25D245-86DE-771F-FB5C-646A5C338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B864CB4A-27ED-6CB9-A131-E20F6CF70A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31396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Insert vào 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C0F4C-C4E8-3E04-CF3F-E7EDCE3297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31" t="18715" r="9025" b="18697"/>
          <a:stretch>
            <a:fillRect/>
          </a:stretch>
        </p:blipFill>
        <p:spPr>
          <a:xfrm>
            <a:off x="1070517" y="1179867"/>
            <a:ext cx="7002966" cy="29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46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AA509F5C-B53A-DB44-658C-123390901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568531-069B-5FB7-1A6A-A94CD4970C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35" t="7372" r="42733" b="44387"/>
          <a:stretch>
            <a:fillRect/>
          </a:stretch>
        </p:blipFill>
        <p:spPr>
          <a:xfrm>
            <a:off x="758282" y="469175"/>
            <a:ext cx="3508918" cy="41991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B861F5-B632-26F6-CD68-B0AA354ABF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286" t="4626" r="13847" b="49990"/>
          <a:stretch>
            <a:fillRect/>
          </a:stretch>
        </p:blipFill>
        <p:spPr>
          <a:xfrm>
            <a:off x="4884235" y="469175"/>
            <a:ext cx="3709638" cy="42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20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E796A952-1418-D6BE-295B-8D2E4FA3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03320020-564A-1721-9C91-9D54AB143A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31396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SELECT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07B84-1F9B-B25F-2525-B1BA663735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14" t="15610" r="11220" b="15013"/>
          <a:stretch>
            <a:fillRect/>
          </a:stretch>
        </p:blipFill>
        <p:spPr>
          <a:xfrm>
            <a:off x="438614" y="1245833"/>
            <a:ext cx="3828586" cy="265183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961FCBD-5799-F68E-ABA3-E8EB3ED0C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120388"/>
              </p:ext>
            </p:extLst>
          </p:nvPr>
        </p:nvGraphicFramePr>
        <p:xfrm>
          <a:off x="4430467" y="845631"/>
          <a:ext cx="4341996" cy="3452238"/>
        </p:xfrm>
        <a:graphic>
          <a:graphicData uri="http://schemas.openxmlformats.org/drawingml/2006/table">
            <a:tbl>
              <a:tblPr>
                <a:tableStyleId>{09A2A44E-797E-4551-805C-831D8898C494}</a:tableStyleId>
              </a:tblPr>
              <a:tblGrid>
                <a:gridCol w="1085499">
                  <a:extLst>
                    <a:ext uri="{9D8B030D-6E8A-4147-A177-3AD203B41FA5}">
                      <a16:colId xmlns:a16="http://schemas.microsoft.com/office/drawing/2014/main" val="1826856566"/>
                    </a:ext>
                  </a:extLst>
                </a:gridCol>
                <a:gridCol w="1085499">
                  <a:extLst>
                    <a:ext uri="{9D8B030D-6E8A-4147-A177-3AD203B41FA5}">
                      <a16:colId xmlns:a16="http://schemas.microsoft.com/office/drawing/2014/main" val="2888265796"/>
                    </a:ext>
                  </a:extLst>
                </a:gridCol>
                <a:gridCol w="1085499">
                  <a:extLst>
                    <a:ext uri="{9D8B030D-6E8A-4147-A177-3AD203B41FA5}">
                      <a16:colId xmlns:a16="http://schemas.microsoft.com/office/drawing/2014/main" val="642454247"/>
                    </a:ext>
                  </a:extLst>
                </a:gridCol>
                <a:gridCol w="1085499">
                  <a:extLst>
                    <a:ext uri="{9D8B030D-6E8A-4147-A177-3AD203B41FA5}">
                      <a16:colId xmlns:a16="http://schemas.microsoft.com/office/drawing/2014/main" val="3305272372"/>
                    </a:ext>
                  </a:extLst>
                </a:gridCol>
              </a:tblGrid>
              <a:tr h="2148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Parameter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Type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Mô tả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SQL Equivalent</a:t>
                      </a:r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3578628105"/>
                  </a:ext>
                </a:extLst>
              </a:tr>
              <a:tr h="2148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table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String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Tên bảng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FROM table</a:t>
                      </a:r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184808866"/>
                  </a:ext>
                </a:extLst>
              </a:tr>
              <a:tr h="365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distinct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bool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Loại bỏ trùng lặp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SELECT DISTINCT</a:t>
                      </a:r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2572887718"/>
                  </a:ext>
                </a:extLst>
              </a:tr>
              <a:tr h="365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columns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List&lt;String&gt;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Các cột cần lấy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SELECT col1, col2</a:t>
                      </a:r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3182275138"/>
                  </a:ext>
                </a:extLst>
              </a:tr>
              <a:tr h="365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where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String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Điều kiện lọc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WHERE condition</a:t>
                      </a:r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1044101230"/>
                  </a:ext>
                </a:extLst>
              </a:tr>
              <a:tr h="2148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whereArgs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List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Giá trị cho where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/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220872303"/>
                  </a:ext>
                </a:extLst>
              </a:tr>
              <a:tr h="365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groupBy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String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Nhóm dữ liệu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GROUP BY column</a:t>
                      </a:r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3987780921"/>
                  </a:ext>
                </a:extLst>
              </a:tr>
              <a:tr h="365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having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String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Điều kiện sau GROUP BY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HAVING condition</a:t>
                      </a:r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1091333944"/>
                  </a:ext>
                </a:extLst>
              </a:tr>
              <a:tr h="365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orderBy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String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Sắp xếp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ORDER BY column</a:t>
                      </a:r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499723082"/>
                  </a:ext>
                </a:extLst>
              </a:tr>
              <a:tr h="2148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limit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int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Giới hạn số rows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LIMIT n</a:t>
                      </a:r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3945129812"/>
                  </a:ext>
                </a:extLst>
              </a:tr>
              <a:tr h="365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offset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int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000"/>
                        <a:t>Bỏ qua n rows đầu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OFFSET n</a:t>
                      </a:r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327409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9415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C3896A95-5BFE-EC35-EC0C-3984E4E05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9820CF-427A-5713-B751-1FC7BC9BF6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49" t="12141" r="11007" b="12267"/>
          <a:stretch>
            <a:fillRect/>
          </a:stretch>
        </p:blipFill>
        <p:spPr>
          <a:xfrm>
            <a:off x="81776" y="977126"/>
            <a:ext cx="4021873" cy="3075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DD9602-FA74-C3E7-F367-5FA57BBAEE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974" t="13586" r="9549" b="13423"/>
          <a:stretch>
            <a:fillRect/>
          </a:stretch>
        </p:blipFill>
        <p:spPr>
          <a:xfrm>
            <a:off x="4309975" y="977126"/>
            <a:ext cx="4614774" cy="3074486"/>
          </a:xfrm>
          <a:prstGeom prst="rect">
            <a:avLst/>
          </a:prstGeom>
        </p:spPr>
      </p:pic>
      <p:sp>
        <p:nvSpPr>
          <p:cNvPr id="12" name="Google Shape;306;p33">
            <a:extLst>
              <a:ext uri="{FF2B5EF4-FFF2-40B4-BE49-F238E27FC236}">
                <a16:creationId xmlns:a16="http://schemas.microsoft.com/office/drawing/2014/main" id="{43026D98-6AA1-055A-3564-9CE8BBF53C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31396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SELECT Tables</a:t>
            </a:r>
          </a:p>
        </p:txBody>
      </p:sp>
    </p:spTree>
    <p:extLst>
      <p:ext uri="{BB962C8B-B14F-4D97-AF65-F5344CB8AC3E}">
        <p14:creationId xmlns:p14="http://schemas.microsoft.com/office/powerpoint/2010/main" val="4269130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B6E08496-58BE-284E-EAEA-4FB971C84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C49A45B3-9988-7A26-1868-54442BDE43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31396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UPDATE 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51A9DA-54CF-A487-42E4-3073485213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54" t="17778" r="13237" b="19350"/>
          <a:stretch>
            <a:fillRect/>
          </a:stretch>
        </p:blipFill>
        <p:spPr>
          <a:xfrm>
            <a:off x="453483" y="1193349"/>
            <a:ext cx="4467922" cy="275680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8E6B80-4F0A-1271-FF10-7AFACEB1A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54764"/>
              </p:ext>
            </p:extLst>
          </p:nvPr>
        </p:nvGraphicFramePr>
        <p:xfrm>
          <a:off x="5233639" y="1193349"/>
          <a:ext cx="3367668" cy="2742457"/>
        </p:xfrm>
        <a:graphic>
          <a:graphicData uri="http://schemas.openxmlformats.org/drawingml/2006/table">
            <a:tbl>
              <a:tblPr>
                <a:tableStyleId>{09A2A44E-797E-4551-805C-831D8898C494}</a:tableStyleId>
              </a:tblPr>
              <a:tblGrid>
                <a:gridCol w="1122556">
                  <a:extLst>
                    <a:ext uri="{9D8B030D-6E8A-4147-A177-3AD203B41FA5}">
                      <a16:colId xmlns:a16="http://schemas.microsoft.com/office/drawing/2014/main" val="1098821314"/>
                    </a:ext>
                  </a:extLst>
                </a:gridCol>
                <a:gridCol w="1122556">
                  <a:extLst>
                    <a:ext uri="{9D8B030D-6E8A-4147-A177-3AD203B41FA5}">
                      <a16:colId xmlns:a16="http://schemas.microsoft.com/office/drawing/2014/main" val="2945235978"/>
                    </a:ext>
                  </a:extLst>
                </a:gridCol>
                <a:gridCol w="1122556">
                  <a:extLst>
                    <a:ext uri="{9D8B030D-6E8A-4147-A177-3AD203B41FA5}">
                      <a16:colId xmlns:a16="http://schemas.microsoft.com/office/drawing/2014/main" val="3993103683"/>
                    </a:ext>
                  </a:extLst>
                </a:gridCol>
              </a:tblGrid>
              <a:tr h="315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Mô tả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6169465"/>
                  </a:ext>
                </a:extLst>
              </a:tr>
              <a:tr h="315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Tên bảng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4631849"/>
                  </a:ext>
                </a:extLst>
              </a:tr>
              <a:tr h="315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Dữ liệu mới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897901"/>
                  </a:ext>
                </a:extLst>
              </a:tr>
              <a:tr h="7431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where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Điều kiện (không có = update all)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202397"/>
                  </a:ext>
                </a:extLst>
              </a:tr>
              <a:tr h="5263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whereArgs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Giá trị cho where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9028071"/>
                  </a:ext>
                </a:extLst>
              </a:tr>
              <a:tr h="5263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conflictAlgorithm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enum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Xử lý conflict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306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9905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6AD54C48-6554-8442-A9E7-336735D7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3D4FDE29-4134-AA38-C09D-9D31D6BC83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31396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UPDATE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9A566-628A-F4B8-9CE5-5059407607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08" t="12430" r="10397" b="13278"/>
          <a:stretch>
            <a:fillRect/>
          </a:stretch>
        </p:blipFill>
        <p:spPr>
          <a:xfrm>
            <a:off x="2048068" y="930859"/>
            <a:ext cx="5047864" cy="403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65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B7EA428F-AC3F-708F-88A3-729D7E912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749BF20D-30E2-5DF7-FCCF-02D8628C50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31396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DELETE 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3C5DE-8128-0D03-9E21-0D4EAF2515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62" t="20958" r="16522" b="21518"/>
          <a:stretch>
            <a:fillRect/>
          </a:stretch>
        </p:blipFill>
        <p:spPr>
          <a:xfrm>
            <a:off x="468350" y="1092355"/>
            <a:ext cx="4378713" cy="295879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A4946E-E4B2-D5C0-1F53-93B5E17F2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056417"/>
              </p:ext>
            </p:extLst>
          </p:nvPr>
        </p:nvGraphicFramePr>
        <p:xfrm>
          <a:off x="5190235" y="1696099"/>
          <a:ext cx="3567189" cy="1859754"/>
        </p:xfrm>
        <a:graphic>
          <a:graphicData uri="http://schemas.openxmlformats.org/drawingml/2006/table">
            <a:tbl>
              <a:tblPr>
                <a:tableStyleId>{09A2A44E-797E-4551-805C-831D8898C494}</a:tableStyleId>
              </a:tblPr>
              <a:tblGrid>
                <a:gridCol w="1189063">
                  <a:extLst>
                    <a:ext uri="{9D8B030D-6E8A-4147-A177-3AD203B41FA5}">
                      <a16:colId xmlns:a16="http://schemas.microsoft.com/office/drawing/2014/main" val="2772047877"/>
                    </a:ext>
                  </a:extLst>
                </a:gridCol>
                <a:gridCol w="1189063">
                  <a:extLst>
                    <a:ext uri="{9D8B030D-6E8A-4147-A177-3AD203B41FA5}">
                      <a16:colId xmlns:a16="http://schemas.microsoft.com/office/drawing/2014/main" val="935540981"/>
                    </a:ext>
                  </a:extLst>
                </a:gridCol>
                <a:gridCol w="1189063">
                  <a:extLst>
                    <a:ext uri="{9D8B030D-6E8A-4147-A177-3AD203B41FA5}">
                      <a16:colId xmlns:a16="http://schemas.microsoft.com/office/drawing/2014/main" val="1543015193"/>
                    </a:ext>
                  </a:extLst>
                </a:gridCol>
              </a:tblGrid>
              <a:tr h="3050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7588563"/>
                  </a:ext>
                </a:extLst>
              </a:tr>
              <a:tr h="3050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Tên bảng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4044838"/>
                  </a:ext>
                </a:extLst>
              </a:tr>
              <a:tr h="5185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where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Điều kiện (không có = delete all)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283382"/>
                  </a:ext>
                </a:extLst>
              </a:tr>
              <a:tr h="3050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whereArgs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Giá trị cho where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992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204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5963268B-6D24-5962-27FD-81535FDF4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A70630F9-8FDA-73E9-0538-FCB82229DB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31396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DELETE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28E08-F135-2C5E-F01E-2C86E34601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33" t="10407" r="11033" b="11256"/>
          <a:stretch>
            <a:fillRect/>
          </a:stretch>
        </p:blipFill>
        <p:spPr>
          <a:xfrm>
            <a:off x="2579648" y="973872"/>
            <a:ext cx="3984703" cy="402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73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B5E42ED6-16BE-B008-A0AB-0E96BD42A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3F8A26EA-8F6B-E5E4-ABA5-CDA6B9602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31396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DELETE Tables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BE3486-DE5F-87A2-ECD9-C10C9CFB35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44" t="20606" r="9187" b="21491"/>
          <a:stretch>
            <a:fillRect/>
          </a:stretch>
        </p:blipFill>
        <p:spPr>
          <a:xfrm>
            <a:off x="446049" y="1343758"/>
            <a:ext cx="8348546" cy="268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99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B0F8665F-2458-7AB8-7314-FCB69EBB0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54BFF0FF-38CE-1EA9-E9DC-E216543B7A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31396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JOIN 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DB9A9A-C18A-4DBE-C790-2FE51D37031B}"/>
              </a:ext>
            </a:extLst>
          </p:cNvPr>
          <p:cNvSpPr txBox="1"/>
          <p:nvPr/>
        </p:nvSpPr>
        <p:spPr>
          <a:xfrm>
            <a:off x="1668966" y="859439"/>
            <a:ext cx="6084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/>
              <a:t>JOIN dùng để kết hợp dữ liệu từ 2 hoặc nhiều bảng dựa trên một cột chung (thường là khóa ngoại – foreign key).</a:t>
            </a:r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BC5A7D-69A8-3FD7-0C5F-F30693C692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24" t="16041" r="9024" b="16522"/>
          <a:stretch>
            <a:fillRect/>
          </a:stretch>
        </p:blipFill>
        <p:spPr>
          <a:xfrm>
            <a:off x="825190" y="1505770"/>
            <a:ext cx="7493620" cy="340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06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>
            <a:spLocks noGrp="1"/>
          </p:cNvSpPr>
          <p:nvPr>
            <p:ph type="title"/>
          </p:nvPr>
        </p:nvSpPr>
        <p:spPr>
          <a:xfrm>
            <a:off x="4760701" y="539500"/>
            <a:ext cx="379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hnschrift" panose="020B0502040204020203" pitchFamily="34" charset="0"/>
              </a:rPr>
              <a:t>Nội dung</a:t>
            </a:r>
            <a:endParaRPr>
              <a:latin typeface="Bahnschrift" panose="020B0502040204020203" pitchFamily="34" charset="0"/>
            </a:endParaRPr>
          </a:p>
        </p:txBody>
      </p:sp>
      <p:sp>
        <p:nvSpPr>
          <p:cNvPr id="274" name="Google Shape;274;p30"/>
          <p:cNvSpPr txBox="1">
            <a:spLocks noGrp="1"/>
          </p:cNvSpPr>
          <p:nvPr>
            <p:ph type="title" idx="2"/>
          </p:nvPr>
        </p:nvSpPr>
        <p:spPr>
          <a:xfrm>
            <a:off x="4850601" y="1499825"/>
            <a:ext cx="530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hnschrift" panose="020B0502040204020203" pitchFamily="34" charset="0"/>
              </a:rPr>
              <a:t>01</a:t>
            </a:r>
            <a:endParaRPr>
              <a:latin typeface="Bahnschrift" panose="020B0502040204020203" pitchFamily="34" charset="0"/>
            </a:endParaRPr>
          </a:p>
        </p:txBody>
      </p:sp>
      <p:sp>
        <p:nvSpPr>
          <p:cNvPr id="275" name="Google Shape;275;p30"/>
          <p:cNvSpPr txBox="1">
            <a:spLocks noGrp="1"/>
          </p:cNvSpPr>
          <p:nvPr>
            <p:ph type="subTitle" idx="1"/>
          </p:nvPr>
        </p:nvSpPr>
        <p:spPr>
          <a:xfrm>
            <a:off x="5536376" y="1499825"/>
            <a:ext cx="2393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hnschrift" panose="020B0502040204020203" pitchFamily="34" charset="0"/>
              </a:rPr>
              <a:t>SQLite</a:t>
            </a:r>
            <a:endParaRPr>
              <a:latin typeface="Bahnschrift" panose="020B0502040204020203" pitchFamily="34" charset="0"/>
            </a:endParaRPr>
          </a:p>
        </p:txBody>
      </p:sp>
      <p:sp>
        <p:nvSpPr>
          <p:cNvPr id="276" name="Google Shape;276;p30"/>
          <p:cNvSpPr txBox="1">
            <a:spLocks noGrp="1"/>
          </p:cNvSpPr>
          <p:nvPr>
            <p:ph type="title" idx="3"/>
          </p:nvPr>
        </p:nvSpPr>
        <p:spPr>
          <a:xfrm>
            <a:off x="4850610" y="2282400"/>
            <a:ext cx="530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hnschrift" panose="020B0502040204020203" pitchFamily="34" charset="0"/>
              </a:rPr>
              <a:t>02</a:t>
            </a:r>
            <a:endParaRPr>
              <a:latin typeface="Bahnschrift" panose="020B0502040204020203" pitchFamily="34" charset="0"/>
            </a:endParaRPr>
          </a:p>
        </p:txBody>
      </p:sp>
      <p:sp>
        <p:nvSpPr>
          <p:cNvPr id="277" name="Google Shape;277;p30"/>
          <p:cNvSpPr txBox="1">
            <a:spLocks noGrp="1"/>
          </p:cNvSpPr>
          <p:nvPr>
            <p:ph type="subTitle" idx="4"/>
          </p:nvPr>
        </p:nvSpPr>
        <p:spPr>
          <a:xfrm>
            <a:off x="5536376" y="2282400"/>
            <a:ext cx="2393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hnschrift" panose="020B0502040204020203" pitchFamily="34" charset="0"/>
              </a:rPr>
              <a:t>Drift</a:t>
            </a:r>
            <a:endParaRPr>
              <a:latin typeface="Bahnschrift" panose="020B0502040204020203" pitchFamily="34" charset="0"/>
            </a:endParaRPr>
          </a:p>
        </p:txBody>
      </p:sp>
      <p:sp>
        <p:nvSpPr>
          <p:cNvPr id="278" name="Google Shape;278;p30"/>
          <p:cNvSpPr txBox="1">
            <a:spLocks noGrp="1"/>
          </p:cNvSpPr>
          <p:nvPr>
            <p:ph type="title" idx="5"/>
          </p:nvPr>
        </p:nvSpPr>
        <p:spPr>
          <a:xfrm>
            <a:off x="4850610" y="3064975"/>
            <a:ext cx="530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hnschrift" panose="020B0502040204020203" pitchFamily="34" charset="0"/>
              </a:rPr>
              <a:t>03</a:t>
            </a:r>
            <a:endParaRPr>
              <a:latin typeface="Bahnschrift" panose="020B0502040204020203" pitchFamily="34" charset="0"/>
            </a:endParaRPr>
          </a:p>
        </p:txBody>
      </p:sp>
      <p:sp>
        <p:nvSpPr>
          <p:cNvPr id="279" name="Google Shape;279;p30"/>
          <p:cNvSpPr txBox="1">
            <a:spLocks noGrp="1"/>
          </p:cNvSpPr>
          <p:nvPr>
            <p:ph type="subTitle" idx="6"/>
          </p:nvPr>
        </p:nvSpPr>
        <p:spPr>
          <a:xfrm>
            <a:off x="5536375" y="3064975"/>
            <a:ext cx="2725175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>
                <a:latin typeface="Bahnschrift" panose="020B0502040204020203" pitchFamily="34" charset="0"/>
              </a:rPr>
              <a:t>Demo</a:t>
            </a:r>
            <a:endParaRPr>
              <a:latin typeface="Bahnschrift" panose="020B0502040204020203" pitchFamily="34" charset="0"/>
            </a:endParaRPr>
          </a:p>
        </p:txBody>
      </p:sp>
      <p:sp>
        <p:nvSpPr>
          <p:cNvPr id="280" name="Google Shape;280;p30"/>
          <p:cNvSpPr txBox="1">
            <a:spLocks noGrp="1"/>
          </p:cNvSpPr>
          <p:nvPr>
            <p:ph type="title" idx="7"/>
          </p:nvPr>
        </p:nvSpPr>
        <p:spPr>
          <a:xfrm>
            <a:off x="4850610" y="3847550"/>
            <a:ext cx="530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hnschrift" panose="020B0502040204020203" pitchFamily="34" charset="0"/>
              </a:rPr>
              <a:t>04</a:t>
            </a:r>
            <a:endParaRPr>
              <a:latin typeface="Bahnschrift" panose="020B0502040204020203" pitchFamily="34" charset="0"/>
            </a:endParaRPr>
          </a:p>
        </p:txBody>
      </p:sp>
      <p:sp>
        <p:nvSpPr>
          <p:cNvPr id="281" name="Google Shape;281;p30"/>
          <p:cNvSpPr txBox="1">
            <a:spLocks noGrp="1"/>
          </p:cNvSpPr>
          <p:nvPr>
            <p:ph type="subTitle" idx="8"/>
          </p:nvPr>
        </p:nvSpPr>
        <p:spPr>
          <a:xfrm>
            <a:off x="5536375" y="3847550"/>
            <a:ext cx="3084683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hnschrift" panose="020B0502040204020203" pitchFamily="34" charset="0"/>
              </a:rPr>
              <a:t>So </a:t>
            </a:r>
            <a:r>
              <a:rPr lang="en-US" dirty="0" err="1">
                <a:latin typeface="Bahnschrift" panose="020B0502040204020203" pitchFamily="34" charset="0"/>
              </a:rPr>
              <a:t>sánh</a:t>
            </a:r>
            <a:r>
              <a:rPr lang="en-US" dirty="0">
                <a:latin typeface="Bahnschrift" panose="020B0502040204020203" pitchFamily="34" charset="0"/>
              </a:rPr>
              <a:t> SQLite </a:t>
            </a:r>
            <a:r>
              <a:rPr lang="en-US" dirty="0" err="1">
                <a:latin typeface="Bahnschrift" panose="020B0502040204020203" pitchFamily="34" charset="0"/>
              </a:rPr>
              <a:t>và</a:t>
            </a:r>
            <a:r>
              <a:rPr lang="en-US" dirty="0">
                <a:latin typeface="Bahnschrift" panose="020B0502040204020203" pitchFamily="34" charset="0"/>
              </a:rPr>
              <a:t> </a:t>
            </a:r>
            <a:r>
              <a:rPr lang="vi-VN" dirty="0" err="1">
                <a:latin typeface="Bahnschrift" panose="020B0502040204020203" pitchFamily="34" charset="0"/>
              </a:rPr>
              <a:t>Drift</a:t>
            </a:r>
            <a:endParaRPr lang="vi-VN" dirty="0">
              <a:latin typeface="Bahnschrift" panose="020B050204020402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Bahnschrift" panose="020B0502040204020203" pitchFamily="34" charset="0"/>
              </a:rPr>
              <a:t>(</a:t>
            </a:r>
            <a:r>
              <a:rPr lang="vi-VN" dirty="0" err="1">
                <a:latin typeface="Bahnschrift" panose="020B0502040204020203" pitchFamily="34" charset="0"/>
              </a:rPr>
              <a:t>Performance</a:t>
            </a:r>
            <a:r>
              <a:rPr lang="vi-VN" dirty="0">
                <a:latin typeface="Bahnschrift" panose="020B0502040204020203" pitchFamily="34" charset="0"/>
              </a:rPr>
              <a:t>)</a:t>
            </a:r>
            <a:endParaRPr dirty="0">
              <a:latin typeface="Bahnschrift" panose="020B0502040204020203" pitchFamily="34" charset="0"/>
            </a:endParaRPr>
          </a:p>
        </p:txBody>
      </p:sp>
      <p:pic>
        <p:nvPicPr>
          <p:cNvPr id="1026" name="Picture 2" descr="Table Of Contents – Free Clipart #3803084 | Clipart Library">
            <a:extLst>
              <a:ext uri="{FF2B5EF4-FFF2-40B4-BE49-F238E27FC236}">
                <a16:creationId xmlns:a16="http://schemas.microsoft.com/office/drawing/2014/main" id="{9A7AE08E-D282-7E8C-4927-0AF6FB6475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6" r="27094"/>
          <a:stretch>
            <a:fillRect/>
          </a:stretch>
        </p:blipFill>
        <p:spPr bwMode="auto">
          <a:xfrm>
            <a:off x="734302" y="714375"/>
            <a:ext cx="3571631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8DEA55C9-A2CF-2C82-6AE0-D61603884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>
            <a:extLst>
              <a:ext uri="{FF2B5EF4-FFF2-40B4-BE49-F238E27FC236}">
                <a16:creationId xmlns:a16="http://schemas.microsoft.com/office/drawing/2014/main" id="{8D545B9D-818B-F77E-6196-A25F6F9535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29989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Bahnschrift" panose="020B0502040204020203" pitchFamily="34" charset="0"/>
              </a:rPr>
              <a:t>Drift trong Flutter</a:t>
            </a:r>
            <a:endParaRPr sz="3200">
              <a:latin typeface="Bahnschrift" panose="020B0502040204020203" pitchFamily="34" charset="0"/>
            </a:endParaRPr>
          </a:p>
        </p:txBody>
      </p:sp>
      <p:sp>
        <p:nvSpPr>
          <p:cNvPr id="297" name="Google Shape;297;p32">
            <a:extLst>
              <a:ext uri="{FF2B5EF4-FFF2-40B4-BE49-F238E27FC236}">
                <a16:creationId xmlns:a16="http://schemas.microsoft.com/office/drawing/2014/main" id="{85EB5B48-15DE-24B8-9DBE-9B02CF09D86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151100" y="1588189"/>
            <a:ext cx="84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7799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4A66A640-5C97-3527-1DE7-84EF262A1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>
            <a:extLst>
              <a:ext uri="{FF2B5EF4-FFF2-40B4-BE49-F238E27FC236}">
                <a16:creationId xmlns:a16="http://schemas.microsoft.com/office/drawing/2014/main" id="{A992A56D-6EE4-8463-9F64-273535B17A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476977"/>
            <a:ext cx="3622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err="1">
                <a:latin typeface="Bahnschrift" panose="020B0502040204020203" pitchFamily="34" charset="0"/>
              </a:rPr>
              <a:t>Drift</a:t>
            </a:r>
            <a:r>
              <a:rPr lang="vi-VN" sz="4000">
                <a:latin typeface="Bahnschrift" panose="020B0502040204020203" pitchFamily="34" charset="0"/>
              </a:rPr>
              <a:t> là gì?</a:t>
            </a:r>
          </a:p>
        </p:txBody>
      </p:sp>
      <p:sp>
        <p:nvSpPr>
          <p:cNvPr id="289" name="Google Shape;289;p31">
            <a:extLst>
              <a:ext uri="{FF2B5EF4-FFF2-40B4-BE49-F238E27FC236}">
                <a16:creationId xmlns:a16="http://schemas.microsoft.com/office/drawing/2014/main" id="{15EAC37B-BC8E-5A25-BB71-37BE8F715D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25877" y="1298133"/>
            <a:ext cx="5637395" cy="2547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vi-VN" sz="2000" dirty="0" err="1">
                <a:latin typeface="+mn-lt"/>
              </a:rPr>
              <a:t>Drift</a:t>
            </a:r>
            <a:r>
              <a:rPr lang="vi-VN" sz="2000" dirty="0">
                <a:latin typeface="+mn-lt"/>
              </a:rPr>
              <a:t> (trước đây là </a:t>
            </a:r>
            <a:r>
              <a:rPr lang="vi-VN" sz="2000" i="1" dirty="0" err="1">
                <a:latin typeface="+mn-lt"/>
              </a:rPr>
              <a:t>Moor</a:t>
            </a:r>
            <a:r>
              <a:rPr lang="vi-VN" sz="2000" dirty="0">
                <a:latin typeface="+mn-lt"/>
              </a:rPr>
              <a:t>) là </a:t>
            </a:r>
            <a:r>
              <a:rPr lang="vi-VN" sz="2000" b="1" dirty="0">
                <a:latin typeface="+mn-lt"/>
              </a:rPr>
              <a:t>thư viện ORM</a:t>
            </a:r>
            <a:r>
              <a:rPr lang="vi-VN" sz="2000" dirty="0">
                <a:latin typeface="+mn-lt"/>
              </a:rPr>
              <a:t> giúp làm việc với </a:t>
            </a:r>
            <a:r>
              <a:rPr lang="vi-VN" sz="2000" b="1" dirty="0" err="1">
                <a:latin typeface="+mn-lt"/>
              </a:rPr>
              <a:t>SQLite</a:t>
            </a:r>
            <a:r>
              <a:rPr lang="vi-VN" sz="2000" dirty="0">
                <a:latin typeface="+mn-lt"/>
              </a:rPr>
              <a:t> trong </a:t>
            </a:r>
            <a:r>
              <a:rPr lang="vi-VN" sz="2000" dirty="0" err="1">
                <a:latin typeface="+mn-lt"/>
              </a:rPr>
              <a:t>Flutter</a:t>
            </a:r>
            <a:r>
              <a:rPr lang="vi-VN" sz="2000" dirty="0">
                <a:latin typeface="+mn-lt"/>
              </a:rPr>
              <a:t> bằng </a:t>
            </a:r>
            <a:r>
              <a:rPr lang="vi-VN" sz="2000" b="1" dirty="0">
                <a:latin typeface="+mn-lt"/>
              </a:rPr>
              <a:t>cú pháp </a:t>
            </a:r>
            <a:r>
              <a:rPr lang="vi-VN" sz="2000" b="1" dirty="0" err="1">
                <a:latin typeface="+mn-lt"/>
              </a:rPr>
              <a:t>Dart</a:t>
            </a:r>
            <a:r>
              <a:rPr lang="vi-VN" sz="2000" dirty="0">
                <a:latin typeface="+mn-lt"/>
              </a:rPr>
              <a:t>.</a:t>
            </a:r>
          </a:p>
          <a:p>
            <a:pPr marL="0" lvl="0" indent="0" algn="just">
              <a:buNone/>
            </a:pPr>
            <a:r>
              <a:rPr lang="vi-VN" sz="2000" dirty="0">
                <a:latin typeface="+mn-lt"/>
              </a:rPr>
              <a:t>Cho phép </a:t>
            </a:r>
            <a:r>
              <a:rPr lang="vi-VN" sz="2000" b="1" dirty="0">
                <a:latin typeface="+mn-lt"/>
              </a:rPr>
              <a:t>tương tác cơ sở dữ liệu</a:t>
            </a:r>
            <a:r>
              <a:rPr lang="vi-VN" sz="2000" dirty="0">
                <a:latin typeface="+mn-lt"/>
              </a:rPr>
              <a:t> một cách:</a:t>
            </a:r>
            <a:endParaRPr sz="2000" dirty="0">
              <a:latin typeface="+mn-lt"/>
            </a:endParaRPr>
          </a:p>
          <a:p>
            <a:pPr lvl="0" algn="just"/>
            <a:r>
              <a:rPr lang="en-ID" sz="2000" dirty="0">
                <a:latin typeface="+mn-lt"/>
              </a:rPr>
              <a:t>Type-safe (an </a:t>
            </a:r>
            <a:r>
              <a:rPr lang="en-ID" sz="2000" dirty="0" err="1">
                <a:latin typeface="+mn-lt"/>
              </a:rPr>
              <a:t>toàn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kiểu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dữ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liệu</a:t>
            </a:r>
            <a:r>
              <a:rPr lang="en-ID" sz="2000" dirty="0">
                <a:latin typeface="+mn-lt"/>
              </a:rPr>
              <a:t>)</a:t>
            </a:r>
            <a:endParaRPr lang="vi-VN" sz="2000" dirty="0">
              <a:latin typeface="+mn-lt"/>
            </a:endParaRPr>
          </a:p>
          <a:p>
            <a:pPr lvl="0" algn="just"/>
            <a:r>
              <a:rPr lang="en-ID" sz="2000" dirty="0" err="1">
                <a:latin typeface="+mn-lt"/>
              </a:rPr>
              <a:t>Dễ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bảo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trì</a:t>
            </a:r>
            <a:endParaRPr lang="vi-VN" sz="2000" dirty="0">
              <a:latin typeface="+mn-lt"/>
            </a:endParaRPr>
          </a:p>
          <a:p>
            <a:pPr lvl="0" algn="just"/>
            <a:r>
              <a:rPr lang="en-ID" sz="2000" dirty="0">
                <a:latin typeface="+mn-lt"/>
              </a:rPr>
              <a:t>Reactive (UI </a:t>
            </a:r>
            <a:r>
              <a:rPr lang="en-ID" sz="2000" dirty="0" err="1">
                <a:latin typeface="+mn-lt"/>
              </a:rPr>
              <a:t>cập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nhật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tự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động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khi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dữ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liệu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thay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đổi</a:t>
            </a:r>
            <a:r>
              <a:rPr lang="en-ID" sz="2000" dirty="0">
                <a:latin typeface="+mn-lt"/>
              </a:rPr>
              <a:t>)</a:t>
            </a:r>
            <a:endParaRPr sz="2000" dirty="0">
              <a:solidFill>
                <a:srgbClr val="191919"/>
              </a:solidFill>
              <a:latin typeface="+mn-lt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34268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3ABE54B6-BC3A-812A-D2D2-71D157821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>
            <a:extLst>
              <a:ext uri="{FF2B5EF4-FFF2-40B4-BE49-F238E27FC236}">
                <a16:creationId xmlns:a16="http://schemas.microsoft.com/office/drawing/2014/main" id="{E18ECC1B-8A22-7DE5-6367-B46FFD4478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26" y="484411"/>
            <a:ext cx="3622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>
                <a:latin typeface="Bahnschrift" panose="020B0502040204020203" pitchFamily="34" charset="0"/>
              </a:rPr>
              <a:t>Kiến trúc </a:t>
            </a:r>
            <a:r>
              <a:rPr lang="vi-VN" sz="4000" err="1">
                <a:latin typeface="Bahnschrift" panose="020B0502040204020203" pitchFamily="34" charset="0"/>
              </a:rPr>
              <a:t>Drift</a:t>
            </a:r>
            <a:r>
              <a:rPr lang="vi-VN" sz="4000">
                <a:latin typeface="Bahnschrift" panose="020B0502040204020203" pitchFamily="34" charset="0"/>
              </a:rPr>
              <a:t>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8CF2B4-75D1-F070-CE07-C100853F3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10895"/>
              </p:ext>
            </p:extLst>
          </p:nvPr>
        </p:nvGraphicFramePr>
        <p:xfrm>
          <a:off x="722375" y="1433304"/>
          <a:ext cx="7699374" cy="1830286"/>
        </p:xfrm>
        <a:graphic>
          <a:graphicData uri="http://schemas.openxmlformats.org/drawingml/2006/table">
            <a:tbl>
              <a:tblPr/>
              <a:tblGrid>
                <a:gridCol w="2898054">
                  <a:extLst>
                    <a:ext uri="{9D8B030D-6E8A-4147-A177-3AD203B41FA5}">
                      <a16:colId xmlns:a16="http://schemas.microsoft.com/office/drawing/2014/main" val="1373878428"/>
                    </a:ext>
                  </a:extLst>
                </a:gridCol>
                <a:gridCol w="4801320">
                  <a:extLst>
                    <a:ext uri="{9D8B030D-6E8A-4147-A177-3AD203B41FA5}">
                      <a16:colId xmlns:a16="http://schemas.microsoft.com/office/drawing/2014/main" val="147248364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Thành phần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Vai trò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70845"/>
                  </a:ext>
                </a:extLst>
              </a:tr>
              <a:tr h="306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 dirty="0"/>
                        <a:t>Table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Khai báo cấu trúc bảng (tên cột, kiểu dữ liệu, ràng buộc)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15836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 dirty="0"/>
                        <a:t>Data class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Đại diện cho một hàng dữ liệu trong bảng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5189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 dirty="0"/>
                        <a:t>Companion class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Dùng để thêm/sửa dữ liệu (insert/update)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412196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 dirty="0"/>
                        <a:t>DAO (Data Access Object)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dirty="0" err="1"/>
                        <a:t>Chứa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các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hàm</a:t>
                      </a:r>
                      <a:r>
                        <a:rPr lang="en-ID" sz="1400" dirty="0"/>
                        <a:t> CRUD, logic </a:t>
                      </a:r>
                      <a:r>
                        <a:rPr lang="en-ID" sz="1400" dirty="0" err="1"/>
                        <a:t>truy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vấn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355404"/>
                  </a:ext>
                </a:extLst>
              </a:tr>
              <a:tr h="289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 dirty="0"/>
                        <a:t>Database class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dirty="0" err="1"/>
                        <a:t>Gộp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tất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cả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bảng</a:t>
                      </a:r>
                      <a:r>
                        <a:rPr lang="en-ID" sz="1400" dirty="0"/>
                        <a:t> &amp; DAO, </a:t>
                      </a:r>
                      <a:r>
                        <a:rPr lang="en-ID" sz="1400" dirty="0" err="1"/>
                        <a:t>quản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lý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kết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nối</a:t>
                      </a:r>
                      <a:r>
                        <a:rPr lang="en-ID" sz="1400" dirty="0"/>
                        <a:t>, version, migration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2489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863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4ACC5385-9890-5415-0025-153B691E6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>
            <a:extLst>
              <a:ext uri="{FF2B5EF4-FFF2-40B4-BE49-F238E27FC236}">
                <a16:creationId xmlns:a16="http://schemas.microsoft.com/office/drawing/2014/main" id="{58744AF9-1D91-4C70-7434-A35303F8C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476977"/>
            <a:ext cx="3622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4000">
                <a:latin typeface="Bahnschrift" panose="020B0502040204020203" pitchFamily="34" charset="0"/>
              </a:rPr>
              <a:t>Cấu hình </a:t>
            </a:r>
            <a:r>
              <a:rPr lang="vi-VN" sz="4000" err="1">
                <a:latin typeface="Bahnschrift" panose="020B0502040204020203" pitchFamily="34" charset="0"/>
              </a:rPr>
              <a:t>Drift</a:t>
            </a:r>
            <a:r>
              <a:rPr lang="vi-VN" sz="4000">
                <a:latin typeface="Bahnschrift" panose="020B0502040204020203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AE3BE1-6A33-F5C4-D3EC-40EE8E773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03" y="1674612"/>
            <a:ext cx="3558258" cy="11613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8246FE-343A-C4EF-7E05-0C51AA248D37}"/>
              </a:ext>
            </a:extLst>
          </p:cNvPr>
          <p:cNvSpPr txBox="1"/>
          <p:nvPr/>
        </p:nvSpPr>
        <p:spPr>
          <a:xfrm>
            <a:off x="802703" y="1209906"/>
            <a:ext cx="1516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- </a:t>
            </a:r>
            <a:r>
              <a:rPr lang="en-ID" dirty="0"/>
              <a:t>Khai </a:t>
            </a:r>
            <a:r>
              <a:rPr lang="en-ID" dirty="0" err="1"/>
              <a:t>báo</a:t>
            </a:r>
            <a:r>
              <a:rPr lang="en-ID" dirty="0"/>
              <a:t> </a:t>
            </a:r>
            <a:r>
              <a:rPr lang="en-ID" dirty="0" err="1"/>
              <a:t>bảng</a:t>
            </a:r>
            <a:r>
              <a:rPr lang="en-ID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D839E1-F9CD-A6AD-4B7D-442C4DC90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75" y="3245034"/>
            <a:ext cx="4645315" cy="1161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701711-DCC5-D21D-3494-4C1417423177}"/>
              </a:ext>
            </a:extLst>
          </p:cNvPr>
          <p:cNvSpPr txBox="1"/>
          <p:nvPr/>
        </p:nvSpPr>
        <p:spPr>
          <a:xfrm>
            <a:off x="802702" y="2886599"/>
            <a:ext cx="1516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- Tạo </a:t>
            </a:r>
            <a:r>
              <a:rPr lang="vi-VN" dirty="0" err="1"/>
              <a:t>Database</a:t>
            </a:r>
            <a:r>
              <a:rPr lang="en-ID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70951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5BCF765A-0E48-2E14-37C5-D3A42A7B4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>
            <a:extLst>
              <a:ext uri="{FF2B5EF4-FFF2-40B4-BE49-F238E27FC236}">
                <a16:creationId xmlns:a16="http://schemas.microsoft.com/office/drawing/2014/main" id="{D23A20B9-FE9F-1A81-BE53-1705A0E19F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175" y="507457"/>
            <a:ext cx="4511264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4000">
                <a:latin typeface="Bahnschrift" panose="020B0502040204020203" pitchFamily="34" charset="0"/>
              </a:rPr>
              <a:t>Các CRUID cơ bản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2EE4B3A-DCF4-8894-CFFC-1DDFA1A05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063540"/>
              </p:ext>
            </p:extLst>
          </p:nvPr>
        </p:nvGraphicFramePr>
        <p:xfrm>
          <a:off x="722313" y="1291311"/>
          <a:ext cx="7699374" cy="1524000"/>
        </p:xfrm>
        <a:graphic>
          <a:graphicData uri="http://schemas.openxmlformats.org/drawingml/2006/table">
            <a:tbl>
              <a:tblPr/>
              <a:tblGrid>
                <a:gridCol w="1374116">
                  <a:extLst>
                    <a:ext uri="{9D8B030D-6E8A-4147-A177-3AD203B41FA5}">
                      <a16:colId xmlns:a16="http://schemas.microsoft.com/office/drawing/2014/main" val="3272490835"/>
                    </a:ext>
                  </a:extLst>
                </a:gridCol>
                <a:gridCol w="3003395">
                  <a:extLst>
                    <a:ext uri="{9D8B030D-6E8A-4147-A177-3AD203B41FA5}">
                      <a16:colId xmlns:a16="http://schemas.microsoft.com/office/drawing/2014/main" val="908162056"/>
                    </a:ext>
                  </a:extLst>
                </a:gridCol>
                <a:gridCol w="3321863">
                  <a:extLst>
                    <a:ext uri="{9D8B030D-6E8A-4147-A177-3AD203B41FA5}">
                      <a16:colId xmlns:a16="http://schemas.microsoft.com/office/drawing/2014/main" val="29207619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Thao </a:t>
                      </a:r>
                      <a:r>
                        <a:rPr lang="en-ID" b="1" dirty="0" err="1"/>
                        <a:t>tác</a:t>
                      </a:r>
                      <a:endParaRPr lang="en-ID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 err="1"/>
                        <a:t>Hàm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chính</a:t>
                      </a:r>
                      <a:endParaRPr lang="en-ID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 err="1"/>
                        <a:t>Mục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đích</a:t>
                      </a:r>
                      <a:endParaRPr lang="en-ID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565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 dirty="0"/>
                        <a:t>Create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>
                          <a:latin typeface="Courier New" panose="02070309020205020404" pitchFamily="49" charset="0"/>
                        </a:rPr>
                        <a:t>insert()</a:t>
                      </a:r>
                      <a:endParaRPr lang="en-ID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Thêm dữ liệu mới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141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Read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>
                          <a:latin typeface="Courier New" panose="02070309020205020404" pitchFamily="49" charset="0"/>
                        </a:rPr>
                        <a:t>select().get()</a:t>
                      </a:r>
                      <a:r>
                        <a:rPr lang="en-ID" b="0"/>
                        <a:t> / </a:t>
                      </a:r>
                      <a:r>
                        <a:rPr lang="en-ID" b="0">
                          <a:latin typeface="Courier New" panose="02070309020205020404" pitchFamily="49" charset="0"/>
                        </a:rPr>
                        <a:t>watch()</a:t>
                      </a:r>
                      <a:endParaRPr lang="en-ID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Đọc dữ liệu hoặc stream realtime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807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Update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>
                          <a:latin typeface="Courier New" panose="02070309020205020404" pitchFamily="49" charset="0"/>
                        </a:rPr>
                        <a:t>update().write()</a:t>
                      </a:r>
                      <a:endParaRPr lang="en-ID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Sửa dữ liệu có điều kiện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507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Delete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>
                          <a:latin typeface="Courier New" panose="02070309020205020404" pitchFamily="49" charset="0"/>
                        </a:rPr>
                        <a:t>delete().go()</a:t>
                      </a:r>
                      <a:endParaRPr lang="en-ID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 dirty="0" err="1"/>
                        <a:t>Xóa</a:t>
                      </a:r>
                      <a:r>
                        <a:rPr lang="en-ID" b="0" dirty="0"/>
                        <a:t> </a:t>
                      </a:r>
                      <a:r>
                        <a:rPr lang="en-ID" b="0" dirty="0" err="1"/>
                        <a:t>dữ</a:t>
                      </a:r>
                      <a:r>
                        <a:rPr lang="en-ID" b="0" dirty="0"/>
                        <a:t> </a:t>
                      </a:r>
                      <a:r>
                        <a:rPr lang="en-ID" b="0" dirty="0" err="1"/>
                        <a:t>liệu</a:t>
                      </a:r>
                      <a:endParaRPr lang="en-ID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13171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B39B9D0-6CE0-E450-FA9F-0DFAD58AF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13" y="2913236"/>
            <a:ext cx="2228216" cy="1139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5BFF65-B339-5D55-4A9F-62D9329C3BA5}"/>
              </a:ext>
            </a:extLst>
          </p:cNvPr>
          <p:cNvSpPr txBox="1"/>
          <p:nvPr/>
        </p:nvSpPr>
        <p:spPr>
          <a:xfrm>
            <a:off x="3171493" y="3023165"/>
            <a:ext cx="4676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 dirty="0"/>
              <a:t>- </a:t>
            </a: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vi-V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D" dirty="0"/>
              <a:t> (</a:t>
            </a:r>
            <a:r>
              <a:rPr lang="en-ID" dirty="0" err="1"/>
              <a:t>Thêm</a:t>
            </a:r>
            <a:r>
              <a:rPr lang="en-ID" dirty="0"/>
              <a:t> </a:t>
            </a:r>
            <a:r>
              <a:rPr lang="en-ID" dirty="0" err="1"/>
              <a:t>dữ</a:t>
            </a:r>
            <a:r>
              <a:rPr lang="en-ID" dirty="0"/>
              <a:t> </a:t>
            </a:r>
            <a:r>
              <a:rPr lang="en-ID" dirty="0" err="1"/>
              <a:t>liệu</a:t>
            </a:r>
            <a:r>
              <a:rPr lang="en-ID" dirty="0"/>
              <a:t>)</a:t>
            </a:r>
            <a:r>
              <a:rPr lang="vi-VN" dirty="0"/>
              <a:t>, d</a:t>
            </a:r>
            <a:r>
              <a:rPr lang="en-ID" dirty="0" err="1"/>
              <a:t>ùng</a:t>
            </a:r>
            <a:r>
              <a:rPr lang="en-ID" dirty="0"/>
              <a:t> Companion class </a:t>
            </a:r>
            <a:r>
              <a:rPr lang="en-ID" dirty="0" err="1"/>
              <a:t>để</a:t>
            </a:r>
            <a:r>
              <a:rPr lang="en-ID" dirty="0"/>
              <a:t> </a:t>
            </a:r>
            <a:r>
              <a:rPr lang="en-ID" dirty="0" err="1"/>
              <a:t>chèn</a:t>
            </a:r>
            <a:r>
              <a:rPr lang="en-ID" dirty="0"/>
              <a:t> </a:t>
            </a:r>
            <a:r>
              <a:rPr lang="en-ID" dirty="0" err="1"/>
              <a:t>bản</a:t>
            </a:r>
            <a:r>
              <a:rPr lang="en-ID" dirty="0"/>
              <a:t> </a:t>
            </a:r>
            <a:r>
              <a:rPr lang="en-ID" dirty="0" err="1"/>
              <a:t>ghi</a:t>
            </a:r>
            <a:r>
              <a:rPr lang="en-ID" dirty="0"/>
              <a:t> </a:t>
            </a:r>
            <a:r>
              <a:rPr lang="en-ID" dirty="0" err="1"/>
              <a:t>mới</a:t>
            </a:r>
            <a:r>
              <a:rPr lang="en-ID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79075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6A5D6C00-BF59-91C7-75B2-A6DB71D0D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>
            <a:extLst>
              <a:ext uri="{FF2B5EF4-FFF2-40B4-BE49-F238E27FC236}">
                <a16:creationId xmlns:a16="http://schemas.microsoft.com/office/drawing/2014/main" id="{9CFD23F5-9663-AF5E-CFD5-C7F397E5EB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175" y="507457"/>
            <a:ext cx="4511264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4000">
                <a:latin typeface="Bahnschrift" panose="020B0502040204020203" pitchFamily="34" charset="0"/>
              </a:rPr>
              <a:t>Các CRUID cơ bản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6E187-CDFA-8A8A-5496-9B1554647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83" y="1273795"/>
            <a:ext cx="3395717" cy="1753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3EB591-2C2B-A7F7-A3AF-C3C079B6A56D}"/>
              </a:ext>
            </a:extLst>
          </p:cNvPr>
          <p:cNvSpPr txBox="1"/>
          <p:nvPr/>
        </p:nvSpPr>
        <p:spPr>
          <a:xfrm>
            <a:off x="4152900" y="1399550"/>
            <a:ext cx="46786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 dirty="0"/>
              <a:t>- </a:t>
            </a: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vi-V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vi-VN" dirty="0"/>
              <a:t>l</a:t>
            </a:r>
            <a:r>
              <a:rPr lang="en-ID" dirty="0" err="1"/>
              <a:t>ấy</a:t>
            </a:r>
            <a:r>
              <a:rPr lang="en-ID" dirty="0"/>
              <a:t> </a:t>
            </a:r>
            <a:r>
              <a:rPr lang="en-ID" dirty="0" err="1"/>
              <a:t>toàn</a:t>
            </a:r>
            <a:r>
              <a:rPr lang="en-ID" dirty="0"/>
              <a:t> </a:t>
            </a:r>
            <a:r>
              <a:rPr lang="en-ID" dirty="0" err="1"/>
              <a:t>bộ</a:t>
            </a:r>
            <a:r>
              <a:rPr lang="en-ID" dirty="0"/>
              <a:t> </a:t>
            </a:r>
            <a:r>
              <a:rPr lang="en-ID" dirty="0" err="1"/>
              <a:t>dữ</a:t>
            </a:r>
            <a:r>
              <a:rPr lang="en-ID" dirty="0"/>
              <a:t> </a:t>
            </a:r>
            <a:r>
              <a:rPr lang="en-ID" dirty="0" err="1"/>
              <a:t>liệu</a:t>
            </a:r>
            <a:r>
              <a:rPr lang="en-ID" dirty="0"/>
              <a:t> </a:t>
            </a:r>
            <a:r>
              <a:rPr lang="en-ID" dirty="0" err="1"/>
              <a:t>từ</a:t>
            </a:r>
            <a:r>
              <a:rPr lang="en-ID" dirty="0"/>
              <a:t> </a:t>
            </a:r>
            <a:r>
              <a:rPr lang="vi-VN" dirty="0"/>
              <a:t>bảng và đ</a:t>
            </a:r>
            <a:r>
              <a:rPr lang="en-ID" dirty="0" err="1"/>
              <a:t>ọc</a:t>
            </a:r>
            <a:r>
              <a:rPr lang="en-ID" dirty="0"/>
              <a:t> </a:t>
            </a:r>
            <a:r>
              <a:rPr lang="en-ID" dirty="0" err="1"/>
              <a:t>dữ</a:t>
            </a:r>
            <a:r>
              <a:rPr lang="en-ID" dirty="0"/>
              <a:t> </a:t>
            </a:r>
            <a:r>
              <a:rPr lang="en-ID" dirty="0" err="1"/>
              <a:t>liệu</a:t>
            </a:r>
            <a:r>
              <a:rPr lang="en-ID" dirty="0"/>
              <a:t> </a:t>
            </a:r>
            <a:r>
              <a:rPr lang="en-ID" dirty="0" err="1"/>
              <a:t>theo</a:t>
            </a:r>
            <a:r>
              <a:rPr lang="en-ID" dirty="0"/>
              <a:t> </a:t>
            </a:r>
            <a:r>
              <a:rPr lang="en-ID" dirty="0" err="1"/>
              <a:t>thời</a:t>
            </a:r>
            <a:r>
              <a:rPr lang="en-ID" dirty="0"/>
              <a:t> </a:t>
            </a:r>
            <a:r>
              <a:rPr lang="en-ID" dirty="0" err="1"/>
              <a:t>gian</a:t>
            </a:r>
            <a:r>
              <a:rPr lang="en-ID" dirty="0"/>
              <a:t> </a:t>
            </a:r>
            <a:r>
              <a:rPr lang="en-ID" dirty="0" err="1"/>
              <a:t>thực</a:t>
            </a:r>
            <a:r>
              <a:rPr lang="en-ID" dirty="0"/>
              <a:t> </a:t>
            </a: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vi-VN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watch</a:t>
            </a: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endParaRPr lang="en-ID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719D4F-4E0F-E3F5-815A-6123AC2D0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83" y="3218026"/>
            <a:ext cx="3395717" cy="8990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46A863-B158-97CC-20CD-C70914E02213}"/>
              </a:ext>
            </a:extLst>
          </p:cNvPr>
          <p:cNvSpPr txBox="1"/>
          <p:nvPr/>
        </p:nvSpPr>
        <p:spPr>
          <a:xfrm>
            <a:off x="4152900" y="3318537"/>
            <a:ext cx="39428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 dirty="0"/>
              <a:t>- </a:t>
            </a: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vi-VN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D" dirty="0"/>
              <a:t> </a:t>
            </a:r>
            <a:r>
              <a:rPr lang="vi-VN" dirty="0"/>
              <a:t>c</a:t>
            </a:r>
            <a:r>
              <a:rPr lang="en-ID" dirty="0" err="1"/>
              <a:t>ập</a:t>
            </a:r>
            <a:r>
              <a:rPr lang="en-ID" dirty="0"/>
              <a:t> </a:t>
            </a:r>
            <a:r>
              <a:rPr lang="en-ID" dirty="0" err="1"/>
              <a:t>nhật</a:t>
            </a:r>
            <a:r>
              <a:rPr lang="en-ID" dirty="0"/>
              <a:t> </a:t>
            </a:r>
            <a:r>
              <a:rPr lang="en-ID" dirty="0" err="1"/>
              <a:t>bản</a:t>
            </a:r>
            <a:r>
              <a:rPr lang="en-ID" dirty="0"/>
              <a:t> </a:t>
            </a:r>
            <a:r>
              <a:rPr lang="en-ID" dirty="0" err="1"/>
              <a:t>ghi</a:t>
            </a:r>
            <a:r>
              <a:rPr lang="en-ID" dirty="0"/>
              <a:t> </a:t>
            </a:r>
            <a:r>
              <a:rPr lang="en-ID" dirty="0" err="1"/>
              <a:t>có</a:t>
            </a:r>
            <a:r>
              <a:rPr lang="en-ID" dirty="0"/>
              <a:t> </a:t>
            </a:r>
            <a:r>
              <a:rPr lang="en-ID" dirty="0" err="1"/>
              <a:t>điều</a:t>
            </a:r>
            <a:r>
              <a:rPr lang="en-ID" dirty="0"/>
              <a:t> </a:t>
            </a:r>
            <a:r>
              <a:rPr lang="en-ID" dirty="0" err="1"/>
              <a:t>kiện</a:t>
            </a:r>
            <a:r>
              <a:rPr lang="vi-VN" dirty="0"/>
              <a:t> và - </a:t>
            </a: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vi-V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vi-VN" dirty="0"/>
              <a:t>x</a:t>
            </a:r>
            <a:r>
              <a:rPr lang="en-ID" dirty="0" err="1"/>
              <a:t>óa</a:t>
            </a:r>
            <a:r>
              <a:rPr lang="en-ID" dirty="0"/>
              <a:t> </a:t>
            </a:r>
            <a:r>
              <a:rPr lang="en-ID" dirty="0" err="1"/>
              <a:t>bản</a:t>
            </a:r>
            <a:r>
              <a:rPr lang="en-ID" dirty="0"/>
              <a:t> </a:t>
            </a:r>
            <a:r>
              <a:rPr lang="en-ID" dirty="0" err="1"/>
              <a:t>ghi</a:t>
            </a:r>
            <a:r>
              <a:rPr lang="en-ID" dirty="0"/>
              <a:t> </a:t>
            </a:r>
            <a:r>
              <a:rPr lang="en-ID" dirty="0" err="1"/>
              <a:t>theo</a:t>
            </a:r>
            <a:r>
              <a:rPr lang="en-ID" dirty="0"/>
              <a:t> ID:</a:t>
            </a:r>
            <a:endParaRPr lang="en-ID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420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3F9E262C-EBC7-AB2D-4A78-1822A57AF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>
            <a:extLst>
              <a:ext uri="{FF2B5EF4-FFF2-40B4-BE49-F238E27FC236}">
                <a16:creationId xmlns:a16="http://schemas.microsoft.com/office/drawing/2014/main" id="{0D963C9B-D664-CEA1-F535-9DE793163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0226" y="258026"/>
            <a:ext cx="8523547" cy="865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3600">
                <a:latin typeface="Bahnschrift" panose="020B0502040204020203" pitchFamily="34" charset="0"/>
              </a:rPr>
              <a:t>Phần mềm quản lí sản phẩm bằng </a:t>
            </a:r>
            <a:r>
              <a:rPr lang="vi-VN" sz="3600" err="1">
                <a:latin typeface="Bahnschrift" panose="020B0502040204020203" pitchFamily="34" charset="0"/>
              </a:rPr>
              <a:t>Drift</a:t>
            </a:r>
            <a:r>
              <a:rPr lang="vi-VN" sz="4000">
                <a:latin typeface="Bahnschrift" panose="020B0502040204020203" pitchFamily="34" charset="0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70DE-B2D4-18B6-00E6-F441001B6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72" y="1123106"/>
            <a:ext cx="4116514" cy="189081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535B39B-5BB6-ED89-9F98-239A9BE1B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98917"/>
              </p:ext>
            </p:extLst>
          </p:nvPr>
        </p:nvGraphicFramePr>
        <p:xfrm>
          <a:off x="4681154" y="1123106"/>
          <a:ext cx="4007360" cy="3842168"/>
        </p:xfrm>
        <a:graphic>
          <a:graphicData uri="http://schemas.openxmlformats.org/drawingml/2006/table">
            <a:tbl>
              <a:tblPr/>
              <a:tblGrid>
                <a:gridCol w="2003680">
                  <a:extLst>
                    <a:ext uri="{9D8B030D-6E8A-4147-A177-3AD203B41FA5}">
                      <a16:colId xmlns:a16="http://schemas.microsoft.com/office/drawing/2014/main" val="2941090123"/>
                    </a:ext>
                  </a:extLst>
                </a:gridCol>
                <a:gridCol w="2003680">
                  <a:extLst>
                    <a:ext uri="{9D8B030D-6E8A-4147-A177-3AD203B41FA5}">
                      <a16:colId xmlns:a16="http://schemas.microsoft.com/office/drawing/2014/main" val="1598247623"/>
                    </a:ext>
                  </a:extLst>
                </a:gridCol>
              </a:tblGrid>
              <a:tr h="318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Thành phần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Vai trò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630905"/>
                  </a:ext>
                </a:extLst>
              </a:tr>
              <a:tr h="3487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class Categories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Tạo bảng “Categories”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787442"/>
                  </a:ext>
                </a:extLst>
              </a:tr>
              <a:tr h="318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IntColumn id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dirty="0" err="1"/>
                        <a:t>Khóa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chính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tự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tăng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803108"/>
                  </a:ext>
                </a:extLst>
              </a:tr>
              <a:tr h="4403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TextColumn name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Tên danh mục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037924"/>
                  </a:ext>
                </a:extLst>
              </a:tr>
              <a:tr h="5420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TextColumn description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Mô tả (có thể null)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150087"/>
                  </a:ext>
                </a:extLst>
              </a:tr>
              <a:tr h="318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latin typeface="Courier New" panose="02070309020205020404" pitchFamily="49" charset="0"/>
                        </a:rPr>
                        <a:t>categoryId</a:t>
                      </a:r>
                      <a:endParaRPr lang="en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Khóa ngoại → </a:t>
                      </a:r>
                      <a:r>
                        <a:rPr lang="en-ID">
                          <a:latin typeface="Courier New" panose="02070309020205020404" pitchFamily="49" charset="0"/>
                        </a:rPr>
                        <a:t>Categories.id</a:t>
                      </a:r>
                      <a:endParaRPr lang="en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122163"/>
                  </a:ext>
                </a:extLst>
              </a:tr>
              <a:tr h="318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latin typeface="Courier New" panose="02070309020205020404" pitchFamily="49" charset="0"/>
                        </a:rPr>
                        <a:t>KeyAction.cascade</a:t>
                      </a:r>
                      <a:endParaRPr lang="en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Xóa danh mục sẽ xóa sản phẩm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55495"/>
                  </a:ext>
                </a:extLst>
              </a:tr>
              <a:tr h="318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latin typeface="Courier New" panose="02070309020205020404" pitchFamily="49" charset="0"/>
                        </a:rPr>
                        <a:t>stock</a:t>
                      </a:r>
                      <a:endParaRPr lang="en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Số lượng tồn kho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15000"/>
                  </a:ext>
                </a:extLst>
              </a:tr>
              <a:tr h="318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latin typeface="Courier New" panose="02070309020205020404" pitchFamily="49" charset="0"/>
                        </a:rPr>
                        <a:t>createdAt</a:t>
                      </a:r>
                      <a:endParaRPr lang="en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Thời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gian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tạo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mặc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định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hiện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tại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698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4376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AFA80977-7F70-511D-C10D-77DFB8975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3F156F-B702-DE81-6B8B-D21240C3D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802832"/>
              </p:ext>
            </p:extLst>
          </p:nvPr>
        </p:nvGraphicFramePr>
        <p:xfrm>
          <a:off x="4358636" y="1059178"/>
          <a:ext cx="4164910" cy="3848100"/>
        </p:xfrm>
        <a:graphic>
          <a:graphicData uri="http://schemas.openxmlformats.org/drawingml/2006/table">
            <a:tbl>
              <a:tblPr/>
              <a:tblGrid>
                <a:gridCol w="2082455">
                  <a:extLst>
                    <a:ext uri="{9D8B030D-6E8A-4147-A177-3AD203B41FA5}">
                      <a16:colId xmlns:a16="http://schemas.microsoft.com/office/drawing/2014/main" val="1956385325"/>
                    </a:ext>
                  </a:extLst>
                </a:gridCol>
                <a:gridCol w="2082455">
                  <a:extLst>
                    <a:ext uri="{9D8B030D-6E8A-4147-A177-3AD203B41FA5}">
                      <a16:colId xmlns:a16="http://schemas.microsoft.com/office/drawing/2014/main" val="3634498102"/>
                    </a:ext>
                  </a:extLst>
                </a:gridCol>
              </a:tblGrid>
              <a:tr h="4466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Thành phần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Vai trò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595326"/>
                  </a:ext>
                </a:extLst>
              </a:tr>
              <a:tr h="5669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dirty="0">
                          <a:latin typeface="Courier New" panose="02070309020205020404" pitchFamily="49" charset="0"/>
                        </a:rPr>
                        <a:t>@DriftDatabase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Khai báo danh sách bảng sử dụng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695394"/>
                  </a:ext>
                </a:extLst>
              </a:tr>
              <a:tr h="5669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AppDatabase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400"/>
                        <a:t>Lớp chính quản lý cơ sở dữ liệu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4020871"/>
                  </a:ext>
                </a:extLst>
              </a:tr>
              <a:tr h="5669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_openConnection()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Mở kết nối tới SQLite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5440310"/>
                  </a:ext>
                </a:extLst>
              </a:tr>
              <a:tr h="5669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schemaVersion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Phiên bản cấu trúc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969971"/>
                  </a:ext>
                </a:extLst>
              </a:tr>
              <a:tr h="5669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MigrationStrategy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400" dirty="0"/>
                        <a:t>Chiến lược tạo/nâng cấp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329803"/>
                  </a:ext>
                </a:extLst>
              </a:tr>
              <a:tr h="5669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onCreate()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dirty="0" err="1"/>
                        <a:t>Tạo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bảng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và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chèn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dữ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liệu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mẫu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8932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B641690-EAE3-0F54-3541-76ADBD2A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73" y="1363846"/>
            <a:ext cx="3837247" cy="2415808"/>
          </a:xfrm>
          <a:prstGeom prst="rect">
            <a:avLst/>
          </a:prstGeom>
        </p:spPr>
      </p:pic>
      <p:sp>
        <p:nvSpPr>
          <p:cNvPr id="12" name="Google Shape;288;p31">
            <a:extLst>
              <a:ext uri="{FF2B5EF4-FFF2-40B4-BE49-F238E27FC236}">
                <a16:creationId xmlns:a16="http://schemas.microsoft.com/office/drawing/2014/main" id="{90E456E4-7A4B-76A2-F257-7994398B0E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0226" y="258026"/>
            <a:ext cx="8523547" cy="865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3600">
                <a:latin typeface="Bahnschrift" panose="020B0502040204020203" pitchFamily="34" charset="0"/>
              </a:rPr>
              <a:t>Phần mềm quản lí sản phẩm bằng </a:t>
            </a:r>
            <a:r>
              <a:rPr lang="vi-VN" sz="3600" err="1">
                <a:latin typeface="Bahnschrift" panose="020B0502040204020203" pitchFamily="34" charset="0"/>
              </a:rPr>
              <a:t>Drift</a:t>
            </a:r>
            <a:r>
              <a:rPr lang="vi-VN" sz="4000">
                <a:latin typeface="Bahnschrift" panose="020B0502040204020203" pitchFamily="34" charset="0"/>
              </a:rPr>
              <a:t>:</a:t>
            </a:r>
            <a:endParaRPr sz="400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795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CCC3440E-DBD6-8DB6-1C20-7CC5A323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9528272-987B-BC7B-AC33-D3BC640CB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47518"/>
              </p:ext>
            </p:extLst>
          </p:nvPr>
        </p:nvGraphicFramePr>
        <p:xfrm>
          <a:off x="4571999" y="1018478"/>
          <a:ext cx="4073912" cy="3969260"/>
        </p:xfrm>
        <a:graphic>
          <a:graphicData uri="http://schemas.openxmlformats.org/drawingml/2006/table">
            <a:tbl>
              <a:tblPr/>
              <a:tblGrid>
                <a:gridCol w="2036956">
                  <a:extLst>
                    <a:ext uri="{9D8B030D-6E8A-4147-A177-3AD203B41FA5}">
                      <a16:colId xmlns:a16="http://schemas.microsoft.com/office/drawing/2014/main" val="3037239101"/>
                    </a:ext>
                  </a:extLst>
                </a:gridCol>
                <a:gridCol w="2036956">
                  <a:extLst>
                    <a:ext uri="{9D8B030D-6E8A-4147-A177-3AD203B41FA5}">
                      <a16:colId xmlns:a16="http://schemas.microsoft.com/office/drawing/2014/main" val="523279049"/>
                    </a:ext>
                  </a:extLst>
                </a:gridCol>
              </a:tblGrid>
              <a:tr h="3974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Hàm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Vai trò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013517"/>
                  </a:ext>
                </a:extLst>
              </a:tr>
              <a:tr h="4997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createCategory()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Thêm danh mục mới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969526"/>
                  </a:ext>
                </a:extLst>
              </a:tr>
              <a:tr h="4997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getAllCategories()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Lấy toàn bộ danh mục (1 lần)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033837"/>
                  </a:ext>
                </a:extLst>
              </a:tr>
              <a:tr h="4997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watchAllCategories()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Lấy danh mục realtime (stream)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853952"/>
                  </a:ext>
                </a:extLst>
              </a:tr>
              <a:tr h="4997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getCategoryById()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Lấy 1 danh mục theo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515551"/>
                  </a:ext>
                </a:extLst>
              </a:tr>
              <a:tr h="4997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updateCategory()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Cập nhật danh mục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423764"/>
                  </a:ext>
                </a:extLst>
              </a:tr>
              <a:tr h="4997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deleteCategory()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Xóa danh mục theo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575979"/>
                  </a:ext>
                </a:extLst>
              </a:tr>
              <a:tr h="4997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deleteAllCategories()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dirty="0" err="1"/>
                        <a:t>Xóa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toàn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bộ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danh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mục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79758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640AEEC-A293-31A0-BCEC-F02DB827F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48" y="934658"/>
            <a:ext cx="4178151" cy="2554056"/>
          </a:xfrm>
          <a:prstGeom prst="rect">
            <a:avLst/>
          </a:prstGeom>
        </p:spPr>
      </p:pic>
      <p:sp>
        <p:nvSpPr>
          <p:cNvPr id="12" name="Google Shape;288;p31">
            <a:extLst>
              <a:ext uri="{FF2B5EF4-FFF2-40B4-BE49-F238E27FC236}">
                <a16:creationId xmlns:a16="http://schemas.microsoft.com/office/drawing/2014/main" id="{D792CF83-6836-0671-4A1B-0DC39CFF14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0226" y="258026"/>
            <a:ext cx="8523547" cy="865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3600">
                <a:latin typeface="Bahnschrift" panose="020B0502040204020203" pitchFamily="34" charset="0"/>
              </a:rPr>
              <a:t>Phần mềm quản lí sản phẩm bằng </a:t>
            </a:r>
            <a:r>
              <a:rPr lang="vi-VN" sz="3600" err="1">
                <a:latin typeface="Bahnschrift" panose="020B0502040204020203" pitchFamily="34" charset="0"/>
              </a:rPr>
              <a:t>Drift</a:t>
            </a:r>
            <a:r>
              <a:rPr lang="vi-VN" sz="4000">
                <a:latin typeface="Bahnschrift" panose="020B0502040204020203" pitchFamily="34" charset="0"/>
              </a:rPr>
              <a:t>:</a:t>
            </a:r>
            <a:endParaRPr sz="400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311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B6C8AE95-A319-B450-C9EA-8C1417BEA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52A41E7-D848-DBEE-40B7-B91D23FAB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790838"/>
              </p:ext>
            </p:extLst>
          </p:nvPr>
        </p:nvGraphicFramePr>
        <p:xfrm>
          <a:off x="3999570" y="854129"/>
          <a:ext cx="4832195" cy="4202058"/>
        </p:xfrm>
        <a:graphic>
          <a:graphicData uri="http://schemas.openxmlformats.org/drawingml/2006/table">
            <a:tbl>
              <a:tblPr/>
              <a:tblGrid>
                <a:gridCol w="2378928">
                  <a:extLst>
                    <a:ext uri="{9D8B030D-6E8A-4147-A177-3AD203B41FA5}">
                      <a16:colId xmlns:a16="http://schemas.microsoft.com/office/drawing/2014/main" val="147440938"/>
                    </a:ext>
                  </a:extLst>
                </a:gridCol>
                <a:gridCol w="2453267">
                  <a:extLst>
                    <a:ext uri="{9D8B030D-6E8A-4147-A177-3AD203B41FA5}">
                      <a16:colId xmlns:a16="http://schemas.microsoft.com/office/drawing/2014/main" val="1319641752"/>
                    </a:ext>
                  </a:extLst>
                </a:gridCol>
              </a:tblGrid>
              <a:tr h="3595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Hàm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Vai trò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029242"/>
                  </a:ext>
                </a:extLst>
              </a:tr>
              <a:tr h="542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createProduct()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Thêm một sản phẩm mới vào bảng </a:t>
                      </a:r>
                      <a:r>
                        <a:rPr lang="en-ID" sz="1400">
                          <a:latin typeface="Courier New" panose="02070309020205020404" pitchFamily="49" charset="0"/>
                        </a:rPr>
                        <a:t>products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707897"/>
                  </a:ext>
                </a:extLst>
              </a:tr>
              <a:tr h="542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getAllProducts()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Lấy toàn bộ danh sách sản phẩm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630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watchAllProducts()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Theo dõi danh sách sản phẩm realtime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237835"/>
                  </a:ext>
                </a:extLst>
              </a:tr>
              <a:tr h="542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getProductById(id)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Lấy thông tin chi tiết sản phẩm theo </a:t>
                      </a:r>
                      <a:r>
                        <a:rPr lang="en-ID" sz="1400">
                          <a:latin typeface="Courier New" panose="02070309020205020404" pitchFamily="49" charset="0"/>
                        </a:rPr>
                        <a:t>id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58552"/>
                  </a:ext>
                </a:extLst>
              </a:tr>
              <a:tr h="3188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updateProduct()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Cập nhật thông tin sản phẩm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219113"/>
                  </a:ext>
                </a:extLst>
              </a:tr>
              <a:tr h="3188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deleteProduct(id)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Xóa sản phẩm có </a:t>
                      </a:r>
                      <a:r>
                        <a:rPr lang="en-ID" sz="1400">
                          <a:latin typeface="Courier New" panose="02070309020205020404" pitchFamily="49" charset="0"/>
                        </a:rPr>
                        <a:t>id</a:t>
                      </a:r>
                      <a:r>
                        <a:rPr lang="en-ID" sz="1400"/>
                        <a:t> cụ thể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759395"/>
                  </a:ext>
                </a:extLst>
              </a:tr>
              <a:tr h="3188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deleteAllProducts()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Xóa toàn bộ sản phẩm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2751285"/>
                  </a:ext>
                </a:extLst>
              </a:tr>
              <a:tr h="542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deleteProductsByCategory(categoryId)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dirty="0" err="1"/>
                        <a:t>Xóa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tất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cả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sản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phẩm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thuộc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một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danh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mục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cụ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thể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8673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207B484-2359-83AE-DB5C-2D0640E83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95" y="840535"/>
            <a:ext cx="3612065" cy="2860375"/>
          </a:xfrm>
          <a:prstGeom prst="rect">
            <a:avLst/>
          </a:prstGeom>
        </p:spPr>
      </p:pic>
      <p:sp>
        <p:nvSpPr>
          <p:cNvPr id="8" name="Google Shape;288;p31">
            <a:extLst>
              <a:ext uri="{FF2B5EF4-FFF2-40B4-BE49-F238E27FC236}">
                <a16:creationId xmlns:a16="http://schemas.microsoft.com/office/drawing/2014/main" id="{15B8DF8C-F6A7-54C2-C5A6-733C452010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0226" y="176250"/>
            <a:ext cx="8523547" cy="865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3600">
                <a:latin typeface="Bahnschrift" panose="020B0502040204020203" pitchFamily="34" charset="0"/>
              </a:rPr>
              <a:t>Phần mềm quản lí sản phẩm bằng </a:t>
            </a:r>
            <a:r>
              <a:rPr lang="vi-VN" sz="3600" err="1">
                <a:latin typeface="Bahnschrift" panose="020B0502040204020203" pitchFamily="34" charset="0"/>
              </a:rPr>
              <a:t>Drift</a:t>
            </a:r>
            <a:r>
              <a:rPr lang="vi-VN" sz="4000">
                <a:latin typeface="Bahnschrift" panose="020B0502040204020203" pitchFamily="34" charset="0"/>
              </a:rPr>
              <a:t>:</a:t>
            </a:r>
            <a:endParaRPr sz="400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365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>
            <a:spLocks noGrp="1"/>
          </p:cNvSpPr>
          <p:nvPr>
            <p:ph type="title"/>
          </p:nvPr>
        </p:nvSpPr>
        <p:spPr>
          <a:xfrm>
            <a:off x="0" y="2429989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Bahnschrift" panose="020B0502040204020203" pitchFamily="34" charset="0"/>
              </a:rPr>
              <a:t>SQLite trong Flutter</a:t>
            </a:r>
            <a:endParaRPr lang="en-ID" sz="3200">
              <a:latin typeface="Bahnschrift" panose="020B0502040204020203" pitchFamily="34" charset="0"/>
            </a:endParaRPr>
          </a:p>
        </p:txBody>
      </p:sp>
      <p:sp>
        <p:nvSpPr>
          <p:cNvPr id="297" name="Google Shape;297;p32"/>
          <p:cNvSpPr txBox="1">
            <a:spLocks noGrp="1"/>
          </p:cNvSpPr>
          <p:nvPr>
            <p:ph type="title" idx="2"/>
          </p:nvPr>
        </p:nvSpPr>
        <p:spPr>
          <a:xfrm>
            <a:off x="4151100" y="1588189"/>
            <a:ext cx="84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190F233F-634A-0109-7B47-99669B4B0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C04EE6-148D-F47A-761E-10DD11E2F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41" y="949472"/>
            <a:ext cx="3930659" cy="3778645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BCFD031-BA1C-41BD-E982-0249F93AFD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004997"/>
              </p:ext>
            </p:extLst>
          </p:nvPr>
        </p:nvGraphicFramePr>
        <p:xfrm>
          <a:off x="4571999" y="909700"/>
          <a:ext cx="4207434" cy="3730053"/>
        </p:xfrm>
        <a:graphic>
          <a:graphicData uri="http://schemas.openxmlformats.org/drawingml/2006/table">
            <a:tbl>
              <a:tblPr/>
              <a:tblGrid>
                <a:gridCol w="2103717">
                  <a:extLst>
                    <a:ext uri="{9D8B030D-6E8A-4147-A177-3AD203B41FA5}">
                      <a16:colId xmlns:a16="http://schemas.microsoft.com/office/drawing/2014/main" val="2476548762"/>
                    </a:ext>
                  </a:extLst>
                </a:gridCol>
                <a:gridCol w="2103717">
                  <a:extLst>
                    <a:ext uri="{9D8B030D-6E8A-4147-A177-3AD203B41FA5}">
                      <a16:colId xmlns:a16="http://schemas.microsoft.com/office/drawing/2014/main" val="3771488518"/>
                    </a:ext>
                  </a:extLst>
                </a:gridCol>
              </a:tblGrid>
              <a:tr h="4077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Thành phần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Vai trò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630406"/>
                  </a:ext>
                </a:extLst>
              </a:tr>
              <a:tr h="6931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join()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Kết hợp dữ liệu giữa bảng sản phẩm và danh mục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6275351"/>
                  </a:ext>
                </a:extLst>
              </a:tr>
              <a:tr h="2959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customSelect()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Truy vấn SQL tùy chỉnh (thống kê, tính toán)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571413"/>
                  </a:ext>
                </a:extLst>
              </a:tr>
              <a:tr h="1717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batchInsertProducts()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Thêm nhiều sản phẩm cùng lúc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5784045"/>
                  </a:ext>
                </a:extLst>
              </a:tr>
              <a:tr h="3300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transaction()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dirty="0" err="1"/>
                        <a:t>Gom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nhiều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thao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tác</a:t>
                      </a:r>
                      <a:r>
                        <a:rPr lang="en-ID" sz="1400" dirty="0"/>
                        <a:t> – rollback </a:t>
                      </a:r>
                      <a:r>
                        <a:rPr lang="en-ID" sz="1400" dirty="0" err="1"/>
                        <a:t>khi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lỗi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174554"/>
                  </a:ext>
                </a:extLst>
              </a:tr>
              <a:tr h="295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transferStock()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Chuyển hàng giữa hai sản phẩm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53848"/>
                  </a:ext>
                </a:extLst>
              </a:tr>
              <a:tr h="2599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clearAllData()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dirty="0" err="1"/>
                        <a:t>Xóa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toàn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bộ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dữ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liệu</a:t>
                      </a:r>
                      <a:r>
                        <a:rPr lang="en-ID" sz="1400" dirty="0"/>
                        <a:t> &amp; reset </a:t>
                      </a:r>
                      <a:r>
                        <a:rPr lang="en-ID" sz="1400" dirty="0" err="1"/>
                        <a:t>mẫu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145921"/>
                  </a:ext>
                </a:extLst>
              </a:tr>
            </a:tbl>
          </a:graphicData>
        </a:graphic>
      </p:graphicFrame>
      <p:sp>
        <p:nvSpPr>
          <p:cNvPr id="5" name="Google Shape;288;p31">
            <a:extLst>
              <a:ext uri="{FF2B5EF4-FFF2-40B4-BE49-F238E27FC236}">
                <a16:creationId xmlns:a16="http://schemas.microsoft.com/office/drawing/2014/main" id="{9886FD97-A39C-9B1A-237E-D1705FF271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0226" y="191119"/>
            <a:ext cx="8523547" cy="865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3600">
                <a:latin typeface="Bahnschrift" panose="020B0502040204020203" pitchFamily="34" charset="0"/>
              </a:rPr>
              <a:t>Phần mềm quản lí sản phẩm bằng </a:t>
            </a:r>
            <a:r>
              <a:rPr lang="vi-VN" sz="3600" err="1">
                <a:latin typeface="Bahnschrift" panose="020B0502040204020203" pitchFamily="34" charset="0"/>
              </a:rPr>
              <a:t>Drift</a:t>
            </a:r>
            <a:r>
              <a:rPr lang="vi-VN" sz="4000">
                <a:latin typeface="Bahnschrift" panose="020B0502040204020203" pitchFamily="34" charset="0"/>
              </a:rPr>
              <a:t>:</a:t>
            </a:r>
            <a:endParaRPr sz="400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857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CED4CCAD-5637-1815-3A19-53E5C90AC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>
            <a:extLst>
              <a:ext uri="{FF2B5EF4-FFF2-40B4-BE49-F238E27FC236}">
                <a16:creationId xmlns:a16="http://schemas.microsoft.com/office/drawing/2014/main" id="{7B61C775-FE2D-4787-DEB2-0C4AF2AD38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29989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Bahnschrift" panose="020B0502040204020203" pitchFamily="34" charset="0"/>
              </a:rPr>
              <a:t>Demo ứng dụng</a:t>
            </a:r>
            <a:endParaRPr sz="3200">
              <a:latin typeface="Bahnschrift" panose="020B0502040204020203" pitchFamily="34" charset="0"/>
            </a:endParaRPr>
          </a:p>
        </p:txBody>
      </p:sp>
      <p:sp>
        <p:nvSpPr>
          <p:cNvPr id="297" name="Google Shape;297;p32">
            <a:extLst>
              <a:ext uri="{FF2B5EF4-FFF2-40B4-BE49-F238E27FC236}">
                <a16:creationId xmlns:a16="http://schemas.microsoft.com/office/drawing/2014/main" id="{DE46ADC0-1A20-E234-99AB-5E3D8C04044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151100" y="1588189"/>
            <a:ext cx="84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60549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658BC6A5-8362-E24F-704D-2CA492E53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>
            <a:extLst>
              <a:ext uri="{FF2B5EF4-FFF2-40B4-BE49-F238E27FC236}">
                <a16:creationId xmlns:a16="http://schemas.microsoft.com/office/drawing/2014/main" id="{EB181A64-B7B7-6B60-4B2A-09282A7286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29989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vi-VN" sz="3200">
                <a:latin typeface="Bahnschrift" panose="020B0502040204020203" pitchFamily="34" charset="0"/>
              </a:rPr>
              <a:t>So sánh SQLite và Drift (Performance)</a:t>
            </a:r>
          </a:p>
        </p:txBody>
      </p:sp>
      <p:sp>
        <p:nvSpPr>
          <p:cNvPr id="297" name="Google Shape;297;p32">
            <a:extLst>
              <a:ext uri="{FF2B5EF4-FFF2-40B4-BE49-F238E27FC236}">
                <a16:creationId xmlns:a16="http://schemas.microsoft.com/office/drawing/2014/main" id="{8ED63487-28A3-9377-7CEC-512D498BF03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151100" y="1588189"/>
            <a:ext cx="84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8869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A6A5DA24-1AEB-1A6B-DA46-35763A85F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>
            <a:extLst>
              <a:ext uri="{FF2B5EF4-FFF2-40B4-BE49-F238E27FC236}">
                <a16:creationId xmlns:a16="http://schemas.microsoft.com/office/drawing/2014/main" id="{3CDD684C-87FB-8C85-90E7-B2EE32BC36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6516" y="187417"/>
            <a:ext cx="6691886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3600">
                <a:latin typeface="Bahnschrift" panose="020B0502040204020203" pitchFamily="34" charset="0"/>
              </a:rPr>
              <a:t>So sánh giữa </a:t>
            </a:r>
            <a:r>
              <a:rPr lang="vi-VN" sz="3600" err="1">
                <a:latin typeface="Bahnschrift" panose="020B0502040204020203" pitchFamily="34" charset="0"/>
              </a:rPr>
              <a:t>Drift</a:t>
            </a:r>
            <a:r>
              <a:rPr lang="vi-VN" sz="3600">
                <a:latin typeface="Bahnschrift" panose="020B0502040204020203" pitchFamily="34" charset="0"/>
              </a:rPr>
              <a:t> và </a:t>
            </a:r>
            <a:r>
              <a:rPr lang="vi-VN" sz="3600" err="1">
                <a:latin typeface="Bahnschrift" panose="020B0502040204020203" pitchFamily="34" charset="0"/>
              </a:rPr>
              <a:t>SQLite</a:t>
            </a:r>
            <a:endParaRPr lang="vi-VN" sz="3600">
              <a:latin typeface="Bahnschrift" panose="020B0502040204020203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18C1A1-F7D9-D7C2-6022-11B3D2AAE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284323"/>
              </p:ext>
            </p:extLst>
          </p:nvPr>
        </p:nvGraphicFramePr>
        <p:xfrm>
          <a:off x="516501" y="863603"/>
          <a:ext cx="8110998" cy="4092480"/>
        </p:xfrm>
        <a:graphic>
          <a:graphicData uri="http://schemas.openxmlformats.org/drawingml/2006/table">
            <a:tbl>
              <a:tblPr/>
              <a:tblGrid>
                <a:gridCol w="2703666">
                  <a:extLst>
                    <a:ext uri="{9D8B030D-6E8A-4147-A177-3AD203B41FA5}">
                      <a16:colId xmlns:a16="http://schemas.microsoft.com/office/drawing/2014/main" val="2303678200"/>
                    </a:ext>
                  </a:extLst>
                </a:gridCol>
                <a:gridCol w="2703666">
                  <a:extLst>
                    <a:ext uri="{9D8B030D-6E8A-4147-A177-3AD203B41FA5}">
                      <a16:colId xmlns:a16="http://schemas.microsoft.com/office/drawing/2014/main" val="2296332065"/>
                    </a:ext>
                  </a:extLst>
                </a:gridCol>
                <a:gridCol w="2703666">
                  <a:extLst>
                    <a:ext uri="{9D8B030D-6E8A-4147-A177-3AD203B41FA5}">
                      <a16:colId xmlns:a16="http://schemas.microsoft.com/office/drawing/2014/main" val="2018076057"/>
                    </a:ext>
                  </a:extLst>
                </a:gridCol>
              </a:tblGrid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Tiêu chí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SQLite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Drift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0941888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b="1"/>
                        <a:t>Mức trừu tượng</a:t>
                      </a:r>
                      <a:endParaRPr lang="vi-VN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Cấp thấp – viết SQL thủ công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Cấp cao – dùng cú pháp Dart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837493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Định nghĩa bảng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Lệnh SQL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Class Dart kế thừa </a:t>
                      </a:r>
                      <a:r>
                        <a:rPr lang="en-US" sz="1300">
                          <a:latin typeface="Courier New" panose="02070309020205020404" pitchFamily="49" charset="0"/>
                        </a:rPr>
                        <a:t>Table</a:t>
                      </a:r>
                      <a:endParaRPr lang="en-US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214981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Truy vấn dữ liệu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>
                          <a:latin typeface="Courier New" panose="02070309020205020404" pitchFamily="49" charset="0"/>
                        </a:rPr>
                        <a:t>SELECT * FROM ...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>
                          <a:latin typeface="Courier New" panose="02070309020205020404" pitchFamily="49" charset="0"/>
                        </a:rPr>
                        <a:t>select(table).get()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060818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Kiểm tra cú pháp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Không có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Kiểm tra khi biên dịch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815309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Reactive (watch)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Không hỗ trợ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Có – UI tự cập nhật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692872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Migration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Viết SQL thủ công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Có </a:t>
                      </a:r>
                      <a:r>
                        <a:rPr lang="en-ID" sz="1300">
                          <a:latin typeface="Courier New" panose="02070309020205020404" pitchFamily="49" charset="0"/>
                        </a:rPr>
                        <a:t>MigrationStrategy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299003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Transaction / Batch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Thủ công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Có sẵn API hỗ trợ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7643008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Quan hệ bảng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Tự quản lý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Hỗ trợ </a:t>
                      </a:r>
                      <a:r>
                        <a:rPr lang="en-ID" sz="1300">
                          <a:latin typeface="Courier New" panose="02070309020205020404" pitchFamily="49" charset="0"/>
                        </a:rPr>
                        <a:t>references()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243706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Sinh mã tự động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Không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Có file </a:t>
                      </a:r>
                      <a:r>
                        <a:rPr lang="en-ID" sz="1300">
                          <a:latin typeface="Courier New" panose="02070309020205020404" pitchFamily="49" charset="0"/>
                        </a:rPr>
                        <a:t>*.g.dart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1753218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Đa nền tảng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Android/iOS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Android, iOS, Web, Desktop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9511445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Phù hợp cho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Dự án nhỏ, SQL thuần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Dự án vừa/lớn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655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2379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1A45EFBE-6D30-E721-40E2-5E052E740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0206C5-7BF8-4BAE-0D3D-C19D5A004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4" y="539500"/>
            <a:ext cx="5868926" cy="576000"/>
          </a:xfrm>
        </p:spPr>
        <p:txBody>
          <a:bodyPr/>
          <a:lstStyle/>
          <a:p>
            <a:r>
              <a:rPr lang="vi-VN" sz="4000">
                <a:latin typeface="Bahnschrift" panose="020B0502040204020203" pitchFamily="34" charset="0"/>
              </a:rPr>
              <a:t>Môi trường thử nghiệm</a:t>
            </a:r>
            <a:endParaRPr lang="en-ID" sz="4000">
              <a:latin typeface="Bahnschrift" panose="020B0502040204020203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41EFC4-1F9E-32D1-5D37-57AA1456E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479360"/>
              </p:ext>
            </p:extLst>
          </p:nvPr>
        </p:nvGraphicFramePr>
        <p:xfrm>
          <a:off x="722374" y="1310640"/>
          <a:ext cx="7699374" cy="1828800"/>
        </p:xfrm>
        <a:graphic>
          <a:graphicData uri="http://schemas.openxmlformats.org/drawingml/2006/table">
            <a:tbl>
              <a:tblPr/>
              <a:tblGrid>
                <a:gridCol w="3400046">
                  <a:extLst>
                    <a:ext uri="{9D8B030D-6E8A-4147-A177-3AD203B41FA5}">
                      <a16:colId xmlns:a16="http://schemas.microsoft.com/office/drawing/2014/main" val="2060823974"/>
                    </a:ext>
                  </a:extLst>
                </a:gridCol>
                <a:gridCol w="4299328">
                  <a:extLst>
                    <a:ext uri="{9D8B030D-6E8A-4147-A177-3AD203B41FA5}">
                      <a16:colId xmlns:a16="http://schemas.microsoft.com/office/drawing/2014/main" val="436961638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Thành phần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Mô tả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55836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Thiết bị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Android Emulator / Flutter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340268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CSDL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SQLite và Drift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01764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Số bản ghi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400" dirty="0"/>
                        <a:t>10</a:t>
                      </a:r>
                      <a:r>
                        <a:rPr lang="en-ID" sz="1400" dirty="0"/>
                        <a:t>000 </a:t>
                      </a:r>
                      <a:r>
                        <a:rPr lang="en-ID" sz="1400" dirty="0" err="1"/>
                        <a:t>sản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phẩm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54848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Các thao tác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Insert, Query, Join, Search, Aggregate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16447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Mục tiêu đo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 err="1"/>
                        <a:t>Thời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gian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thực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thi</a:t>
                      </a:r>
                      <a:r>
                        <a:rPr lang="en-US" sz="1400" dirty="0"/>
                        <a:t> (</a:t>
                      </a:r>
                      <a:r>
                        <a:rPr lang="en-US" sz="1400" dirty="0" err="1"/>
                        <a:t>ms</a:t>
                      </a:r>
                      <a:r>
                        <a:rPr lang="en-US" sz="14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846016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DB524D62-AFC2-3B10-1238-0BB538A5E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74" y="3334580"/>
            <a:ext cx="6172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Dữ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liệu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kiểm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thử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vi-VN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000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bản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ghi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sản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phẩm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Mục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tiêu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So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sánh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tốc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độ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thực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giữa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SQLite (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thư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viện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gốc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Drift (ORM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dựa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trên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SQLite).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Các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phép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thử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Insert, Query, Join, Search, Aggregate.</a:t>
            </a:r>
          </a:p>
        </p:txBody>
      </p:sp>
    </p:spTree>
    <p:extLst>
      <p:ext uri="{BB962C8B-B14F-4D97-AF65-F5344CB8AC3E}">
        <p14:creationId xmlns:p14="http://schemas.microsoft.com/office/powerpoint/2010/main" val="2470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D9F120FC-EE1D-7CA5-0529-98F050AF9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B468F9-922C-8FEE-812D-B6E17F7F8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4" y="539500"/>
            <a:ext cx="5868926" cy="576000"/>
          </a:xfrm>
        </p:spPr>
        <p:txBody>
          <a:bodyPr/>
          <a:lstStyle/>
          <a:p>
            <a:r>
              <a:rPr lang="vi-VN" sz="4000">
                <a:latin typeface="Bahnschrift" panose="020B0502040204020203" pitchFamily="34" charset="0"/>
              </a:rPr>
              <a:t>Cấu trúc </a:t>
            </a:r>
            <a:r>
              <a:rPr lang="vi-VN" sz="4000" err="1">
                <a:latin typeface="Bahnschrift" panose="020B0502040204020203" pitchFamily="34" charset="0"/>
              </a:rPr>
              <a:t>Benchmark</a:t>
            </a:r>
            <a:endParaRPr lang="en-ID" sz="4000">
              <a:latin typeface="Bahnschrift" panose="020B0502040204020203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29FFDEE-95EE-73F5-74AF-7CC4FF725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48686"/>
              </p:ext>
            </p:extLst>
          </p:nvPr>
        </p:nvGraphicFramePr>
        <p:xfrm>
          <a:off x="722313" y="1295400"/>
          <a:ext cx="7699374" cy="3200400"/>
        </p:xfrm>
        <a:graphic>
          <a:graphicData uri="http://schemas.openxmlformats.org/drawingml/2006/table">
            <a:tbl>
              <a:tblPr/>
              <a:tblGrid>
                <a:gridCol w="3849687">
                  <a:extLst>
                    <a:ext uri="{9D8B030D-6E8A-4147-A177-3AD203B41FA5}">
                      <a16:colId xmlns:a16="http://schemas.microsoft.com/office/drawing/2014/main" val="852426363"/>
                    </a:ext>
                  </a:extLst>
                </a:gridCol>
                <a:gridCol w="3849687">
                  <a:extLst>
                    <a:ext uri="{9D8B030D-6E8A-4147-A177-3AD203B41FA5}">
                      <a16:colId xmlns:a16="http://schemas.microsoft.com/office/drawing/2014/main" val="177878304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Thành phần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Vai trò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90693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PerformanceBenchmark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Lớp thực hiện toàn bộ kiểm thử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950276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benchmarkSQLiteInsert()</a:t>
                      </a:r>
                      <a:r>
                        <a:rPr lang="en-ID" sz="1400"/>
                        <a:t> / </a:t>
                      </a:r>
                      <a:r>
                        <a:rPr lang="en-ID" sz="1400">
                          <a:latin typeface="Courier New" panose="02070309020205020404" pitchFamily="49" charset="0"/>
                        </a:rPr>
                        <a:t>benchmarkDriftInsert()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Kiểm tra tốc độ thêm dữ liệu hàng loạt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045840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benchmarkSQLiteQuery()</a:t>
                      </a:r>
                      <a:r>
                        <a:rPr lang="en-ID" sz="1400"/>
                        <a:t> / </a:t>
                      </a:r>
                      <a:r>
                        <a:rPr lang="en-ID" sz="1400">
                          <a:latin typeface="Courier New" panose="02070309020205020404" pitchFamily="49" charset="0"/>
                        </a:rPr>
                        <a:t>benchmarkDriftQuery()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Đọc toàn bộ dữ liệu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93587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benchmarkSQLiteJoin()</a:t>
                      </a:r>
                      <a:r>
                        <a:rPr lang="en-ID" sz="1400"/>
                        <a:t> / </a:t>
                      </a:r>
                      <a:r>
                        <a:rPr lang="en-ID" sz="1400">
                          <a:latin typeface="Courier New" panose="02070309020205020404" pitchFamily="49" charset="0"/>
                        </a:rPr>
                        <a:t>benchmarkDriftJoin()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Thực hiện JOIN giữa bảng Products và Categories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07509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benchmarkSQLiteSearch()</a:t>
                      </a:r>
                      <a:r>
                        <a:rPr lang="en-ID" sz="1400"/>
                        <a:t> / </a:t>
                      </a:r>
                      <a:r>
                        <a:rPr lang="en-ID" sz="1400">
                          <a:latin typeface="Courier New" panose="02070309020205020404" pitchFamily="49" charset="0"/>
                        </a:rPr>
                        <a:t>benchmarkDriftSearch()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Tìm kiếm theo tên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772362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benchmarkSQLiteAggregate()</a:t>
                      </a:r>
                      <a:r>
                        <a:rPr lang="en-ID" sz="1400"/>
                        <a:t> / </a:t>
                      </a:r>
                      <a:r>
                        <a:rPr lang="en-ID" sz="1400">
                          <a:latin typeface="Courier New" panose="02070309020205020404" pitchFamily="49" charset="0"/>
                        </a:rPr>
                        <a:t>benchmarkDriftAggregate()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 err="1"/>
                        <a:t>Tổng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hợp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dữ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liệu</a:t>
                      </a:r>
                      <a:r>
                        <a:rPr lang="en-US" sz="1400" dirty="0"/>
                        <a:t> (Aggregate function)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471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1176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BBDFCA61-109E-27F0-FC52-C8392632A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527EBD-1C6C-9303-32BD-DF535C350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4" y="539500"/>
            <a:ext cx="5868926" cy="576000"/>
          </a:xfrm>
        </p:spPr>
        <p:txBody>
          <a:bodyPr/>
          <a:lstStyle/>
          <a:p>
            <a:r>
              <a:rPr lang="en-ID" sz="4000" err="1">
                <a:latin typeface="Bahnschrift" panose="020B0502040204020203" pitchFamily="34" charset="0"/>
              </a:rPr>
              <a:t>Kết</a:t>
            </a:r>
            <a:r>
              <a:rPr lang="en-ID" sz="4000">
                <a:latin typeface="Bahnschrift" panose="020B0502040204020203" pitchFamily="34" charset="0"/>
              </a:rPr>
              <a:t> </a:t>
            </a:r>
            <a:r>
              <a:rPr lang="en-ID" sz="4000" err="1">
                <a:latin typeface="Bahnschrift" panose="020B0502040204020203" pitchFamily="34" charset="0"/>
              </a:rPr>
              <a:t>quả</a:t>
            </a:r>
            <a:r>
              <a:rPr lang="en-ID" sz="4000">
                <a:latin typeface="Bahnschrift" panose="020B0502040204020203" pitchFamily="34" charset="0"/>
              </a:rPr>
              <a:t> Batch Insert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DAE678-B1D9-F40D-3667-9B799ACCA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56569"/>
              </p:ext>
            </p:extLst>
          </p:nvPr>
        </p:nvGraphicFramePr>
        <p:xfrm>
          <a:off x="722313" y="1443990"/>
          <a:ext cx="7699374" cy="914400"/>
        </p:xfrm>
        <a:graphic>
          <a:graphicData uri="http://schemas.openxmlformats.org/drawingml/2006/table">
            <a:tbl>
              <a:tblPr/>
              <a:tblGrid>
                <a:gridCol w="2566458">
                  <a:extLst>
                    <a:ext uri="{9D8B030D-6E8A-4147-A177-3AD203B41FA5}">
                      <a16:colId xmlns:a16="http://schemas.microsoft.com/office/drawing/2014/main" val="1170747065"/>
                    </a:ext>
                  </a:extLst>
                </a:gridCol>
                <a:gridCol w="2566458">
                  <a:extLst>
                    <a:ext uri="{9D8B030D-6E8A-4147-A177-3AD203B41FA5}">
                      <a16:colId xmlns:a16="http://schemas.microsoft.com/office/drawing/2014/main" val="606623887"/>
                    </a:ext>
                  </a:extLst>
                </a:gridCol>
                <a:gridCol w="2566458">
                  <a:extLst>
                    <a:ext uri="{9D8B030D-6E8A-4147-A177-3AD203B41FA5}">
                      <a16:colId xmlns:a16="http://schemas.microsoft.com/office/drawing/2014/main" val="5742889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Phép đo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SQLite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Drift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918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Batch Insert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2019 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984 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203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Nhận xét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0"/>
                        <a:t>Drift nhanh gấp ~2 lần do cơ chế batch tối ưu qua 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None/>
                      </a:pP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07879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C6AD6C6-ADBE-9D5E-DDD4-C7EEE9AC79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0" t="39483" r="2348" b="42621"/>
          <a:stretch>
            <a:fillRect/>
          </a:stretch>
        </p:blipFill>
        <p:spPr>
          <a:xfrm>
            <a:off x="2148069" y="2785110"/>
            <a:ext cx="4118916" cy="169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87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92DA373F-5085-7CEF-B044-9740F0757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EB810E-5551-DDBE-75AB-08D00732D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4" y="539500"/>
            <a:ext cx="7699374" cy="576000"/>
          </a:xfrm>
        </p:spPr>
        <p:txBody>
          <a:bodyPr/>
          <a:lstStyle/>
          <a:p>
            <a:r>
              <a:rPr lang="en-ID" sz="3600" dirty="0" err="1">
                <a:latin typeface="Bahnschrift" panose="020B0502040204020203" pitchFamily="34" charset="0"/>
              </a:rPr>
              <a:t>Kết</a:t>
            </a:r>
            <a:r>
              <a:rPr lang="en-ID" sz="3600" dirty="0">
                <a:latin typeface="Bahnschrift" panose="020B0502040204020203" pitchFamily="34" charset="0"/>
              </a:rPr>
              <a:t> </a:t>
            </a:r>
            <a:r>
              <a:rPr lang="en-ID" sz="3600" dirty="0" err="1">
                <a:latin typeface="Bahnschrift" panose="020B0502040204020203" pitchFamily="34" charset="0"/>
              </a:rPr>
              <a:t>quả</a:t>
            </a:r>
            <a:r>
              <a:rPr lang="en-ID" sz="3600" dirty="0">
                <a:latin typeface="Bahnschrift" panose="020B0502040204020203" pitchFamily="34" charset="0"/>
              </a:rPr>
              <a:t> Query &amp; JOIN Performance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29F80C6-C2C9-30A1-B618-2AC418702B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435529"/>
              </p:ext>
            </p:extLst>
          </p:nvPr>
        </p:nvGraphicFramePr>
        <p:xfrm>
          <a:off x="722374" y="1508760"/>
          <a:ext cx="7699374" cy="914400"/>
        </p:xfrm>
        <a:graphic>
          <a:graphicData uri="http://schemas.openxmlformats.org/drawingml/2006/table">
            <a:tbl>
              <a:tblPr/>
              <a:tblGrid>
                <a:gridCol w="2566458">
                  <a:extLst>
                    <a:ext uri="{9D8B030D-6E8A-4147-A177-3AD203B41FA5}">
                      <a16:colId xmlns:a16="http://schemas.microsoft.com/office/drawing/2014/main" val="1400943015"/>
                    </a:ext>
                  </a:extLst>
                </a:gridCol>
                <a:gridCol w="2566458">
                  <a:extLst>
                    <a:ext uri="{9D8B030D-6E8A-4147-A177-3AD203B41FA5}">
                      <a16:colId xmlns:a16="http://schemas.microsoft.com/office/drawing/2014/main" val="1722978168"/>
                    </a:ext>
                  </a:extLst>
                </a:gridCol>
                <a:gridCol w="2566458">
                  <a:extLst>
                    <a:ext uri="{9D8B030D-6E8A-4147-A177-3AD203B41FA5}">
                      <a16:colId xmlns:a16="http://schemas.microsoft.com/office/drawing/2014/main" val="41159567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Phép đo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SQLite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Drift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4355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Query 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457 </a:t>
                      </a:r>
                      <a:r>
                        <a:rPr lang="en-ID" dirty="0" err="1"/>
                        <a:t>ms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257 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56730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JOIN Query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3 </a:t>
                      </a:r>
                      <a:r>
                        <a:rPr lang="en-ID" dirty="0" err="1"/>
                        <a:t>ms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64 </a:t>
                      </a:r>
                      <a:r>
                        <a:rPr lang="en-ID" dirty="0" err="1"/>
                        <a:t>ms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04534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518DCDD6-7F6B-DBC0-3451-6E2791AE8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252" y="2548236"/>
            <a:ext cx="769937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đơn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giản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Drift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hiệu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quả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hơn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nhờ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code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tự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động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caching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tốt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JOIN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phức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tạp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SQLite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thuần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có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lợi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thế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vì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vấn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SQL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tối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ưu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hóa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trực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tiếp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4A74D5-3753-1090-52F8-A9630D7475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614" b="27732"/>
          <a:stretch>
            <a:fillRect/>
          </a:stretch>
        </p:blipFill>
        <p:spPr>
          <a:xfrm>
            <a:off x="3251641" y="3332534"/>
            <a:ext cx="2640596" cy="181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60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D8107C58-0E04-33D4-CF09-6371BACEB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8C2ADA-F91F-D1DC-9544-4009BA46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2" y="409960"/>
            <a:ext cx="8071106" cy="1304540"/>
          </a:xfrm>
        </p:spPr>
        <p:txBody>
          <a:bodyPr/>
          <a:lstStyle/>
          <a:p>
            <a:r>
              <a:rPr lang="en-ID" sz="3200" err="1">
                <a:latin typeface="Bahnschrift" panose="020B0502040204020203" pitchFamily="34" charset="0"/>
              </a:rPr>
              <a:t>Kết</a:t>
            </a:r>
            <a:r>
              <a:rPr lang="en-ID" sz="3200">
                <a:latin typeface="Bahnschrift" panose="020B0502040204020203" pitchFamily="34" charset="0"/>
              </a:rPr>
              <a:t> </a:t>
            </a:r>
            <a:r>
              <a:rPr lang="en-ID" sz="3200" err="1">
                <a:latin typeface="Bahnschrift" panose="020B0502040204020203" pitchFamily="34" charset="0"/>
              </a:rPr>
              <a:t>quả</a:t>
            </a:r>
            <a:r>
              <a:rPr lang="en-ID" sz="3200">
                <a:latin typeface="Bahnschrift" panose="020B0502040204020203" pitchFamily="34" charset="0"/>
              </a:rPr>
              <a:t> Search &amp; Aggregate P</a:t>
            </a:r>
            <a:r>
              <a:rPr lang="vi-VN" sz="3200" err="1">
                <a:latin typeface="Bahnschrift" panose="020B0502040204020203" pitchFamily="34" charset="0"/>
              </a:rPr>
              <a:t>erformance</a:t>
            </a:r>
            <a:r>
              <a:rPr lang="vi-VN" sz="3200">
                <a:latin typeface="Bahnschrift" panose="020B0502040204020203" pitchFamily="34" charset="0"/>
              </a:rPr>
              <a:t>:</a:t>
            </a:r>
            <a:endParaRPr lang="en-ID" sz="3200">
              <a:latin typeface="Bahnschrift" panose="020B0502040204020203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B858BE9-BD6F-CF4C-783C-D59176D18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690939"/>
              </p:ext>
            </p:extLst>
          </p:nvPr>
        </p:nvGraphicFramePr>
        <p:xfrm>
          <a:off x="722313" y="1320113"/>
          <a:ext cx="7699374" cy="914400"/>
        </p:xfrm>
        <a:graphic>
          <a:graphicData uri="http://schemas.openxmlformats.org/drawingml/2006/table">
            <a:tbl>
              <a:tblPr/>
              <a:tblGrid>
                <a:gridCol w="2566458">
                  <a:extLst>
                    <a:ext uri="{9D8B030D-6E8A-4147-A177-3AD203B41FA5}">
                      <a16:colId xmlns:a16="http://schemas.microsoft.com/office/drawing/2014/main" val="633825110"/>
                    </a:ext>
                  </a:extLst>
                </a:gridCol>
                <a:gridCol w="2566458">
                  <a:extLst>
                    <a:ext uri="{9D8B030D-6E8A-4147-A177-3AD203B41FA5}">
                      <a16:colId xmlns:a16="http://schemas.microsoft.com/office/drawing/2014/main" val="3438165505"/>
                    </a:ext>
                  </a:extLst>
                </a:gridCol>
                <a:gridCol w="2566458">
                  <a:extLst>
                    <a:ext uri="{9D8B030D-6E8A-4147-A177-3AD203B41FA5}">
                      <a16:colId xmlns:a16="http://schemas.microsoft.com/office/drawing/2014/main" val="27018209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Phép đo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SQLite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Drift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027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Search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116 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84 ms</a:t>
                      </a:r>
                      <a:endParaRPr lang="en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01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Aggregate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4 ms</a:t>
                      </a:r>
                      <a:endParaRPr lang="en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56 </a:t>
                      </a:r>
                      <a:r>
                        <a:rPr lang="en-ID" dirty="0" err="1"/>
                        <a:t>ms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871563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15FCEDC6-733A-9975-9719-D37CD5E39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2" y="2447323"/>
            <a:ext cx="769937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Tìm kiếm: Drift xử lý khá tốt nhờ API Stream và Future async.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Aggregate: SQLite nhanh hơn do thao tác tính toán trực tiếp ở tầng SQL thuần.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A6A67-BD39-46A2-2F5E-750A7224EF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486" b="2150"/>
          <a:stretch>
            <a:fillRect/>
          </a:stretch>
        </p:blipFill>
        <p:spPr>
          <a:xfrm>
            <a:off x="3150123" y="3144666"/>
            <a:ext cx="2843750" cy="193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46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E1DFCE28-0CCC-BE9E-7022-4953C5E34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C4E958-51C5-6CD1-C5C0-1D52D6E22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2" y="409960"/>
            <a:ext cx="8071106" cy="824480"/>
          </a:xfrm>
        </p:spPr>
        <p:txBody>
          <a:bodyPr/>
          <a:lstStyle/>
          <a:p>
            <a:r>
              <a:rPr lang="vi-VN" sz="4000" dirty="0">
                <a:latin typeface="Bahnschrift" panose="020B0502040204020203" pitchFamily="34" charset="0"/>
              </a:rPr>
              <a:t>Tổng </a:t>
            </a:r>
            <a:r>
              <a:rPr lang="vi-VN" sz="4000">
                <a:latin typeface="Bahnschrift" panose="020B0502040204020203" pitchFamily="34" charset="0"/>
              </a:rPr>
              <a:t>hợp kết quả:</a:t>
            </a:r>
            <a:endParaRPr lang="en-ID" sz="4000" dirty="0">
              <a:latin typeface="Bahnschrift" panose="020B0502040204020203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42180A-9280-9E73-68D3-8530888E6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071997"/>
              </p:ext>
            </p:extLst>
          </p:nvPr>
        </p:nvGraphicFramePr>
        <p:xfrm>
          <a:off x="722314" y="1234440"/>
          <a:ext cx="7699374" cy="914400"/>
        </p:xfrm>
        <a:graphic>
          <a:graphicData uri="http://schemas.openxmlformats.org/drawingml/2006/table">
            <a:tbl>
              <a:tblPr/>
              <a:tblGrid>
                <a:gridCol w="2566458">
                  <a:extLst>
                    <a:ext uri="{9D8B030D-6E8A-4147-A177-3AD203B41FA5}">
                      <a16:colId xmlns:a16="http://schemas.microsoft.com/office/drawing/2014/main" val="1049206028"/>
                    </a:ext>
                  </a:extLst>
                </a:gridCol>
                <a:gridCol w="2566458">
                  <a:extLst>
                    <a:ext uri="{9D8B030D-6E8A-4147-A177-3AD203B41FA5}">
                      <a16:colId xmlns:a16="http://schemas.microsoft.com/office/drawing/2014/main" val="3178674479"/>
                    </a:ext>
                  </a:extLst>
                </a:gridCol>
                <a:gridCol w="2566458">
                  <a:extLst>
                    <a:ext uri="{9D8B030D-6E8A-4147-A177-3AD203B41FA5}">
                      <a16:colId xmlns:a16="http://schemas.microsoft.com/office/drawing/2014/main" val="21449483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Trung bình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So sánh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764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SQLite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519.8 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455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Drift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289.0 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0" dirty="0"/>
                        <a:t>Nhanh hơn 79.9%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48978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B817E7E-D697-B33E-20BE-B99DFE862D9D}"/>
              </a:ext>
            </a:extLst>
          </p:cNvPr>
          <p:cNvSpPr txBox="1"/>
          <p:nvPr/>
        </p:nvSpPr>
        <p:spPr>
          <a:xfrm>
            <a:off x="722312" y="2234625"/>
            <a:ext cx="76993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/>
              <a:t>Kết luận:</a:t>
            </a:r>
            <a:endParaRPr lang="vi-VN" dirty="0"/>
          </a:p>
          <a:p>
            <a:pPr>
              <a:buFont typeface="Arial" panose="020B0604020202020204" pitchFamily="34" charset="0"/>
              <a:buChar char="•"/>
            </a:pPr>
            <a:r>
              <a:rPr lang="vi-VN" err="1"/>
              <a:t>Drift</a:t>
            </a:r>
            <a:r>
              <a:rPr lang="vi-VN" dirty="0"/>
              <a:t> tối ưu hơn khi thao tác nhiều trên dữ liệu hoặc cần </a:t>
            </a:r>
            <a:r>
              <a:rPr lang="vi-VN" dirty="0" err="1"/>
              <a:t>Stream</a:t>
            </a:r>
            <a:r>
              <a:rPr lang="vi-VN" dirty="0"/>
              <a:t> </a:t>
            </a:r>
            <a:r>
              <a:rPr lang="vi-VN" dirty="0" err="1"/>
              <a:t>reactive</a:t>
            </a:r>
            <a:r>
              <a:rPr lang="vi-VN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err="1"/>
              <a:t>SQLite</a:t>
            </a:r>
            <a:r>
              <a:rPr lang="vi-VN" dirty="0"/>
              <a:t> phù hợp hơn cho các truy vấn nặng hoặc cần hiệu năng thuần SQL.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5CED78-2457-F423-9899-A56777E6C7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89" t="21772" r="6027" b="64697"/>
          <a:stretch>
            <a:fillRect/>
          </a:stretch>
        </p:blipFill>
        <p:spPr>
          <a:xfrm>
            <a:off x="1678812" y="3099885"/>
            <a:ext cx="5213948" cy="174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75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>
            <a:spLocks noGrp="1"/>
          </p:cNvSpPr>
          <p:nvPr>
            <p:ph type="title"/>
          </p:nvPr>
        </p:nvSpPr>
        <p:spPr>
          <a:xfrm>
            <a:off x="722375" y="476977"/>
            <a:ext cx="3622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>
                <a:latin typeface="Bahnschrift" panose="020B0502040204020203" pitchFamily="34" charset="0"/>
              </a:rPr>
              <a:t>SQLite là gì?</a:t>
            </a:r>
          </a:p>
        </p:txBody>
      </p:sp>
      <p:sp>
        <p:nvSpPr>
          <p:cNvPr id="289" name="Google Shape;289;p31"/>
          <p:cNvSpPr txBox="1">
            <a:spLocks noGrp="1"/>
          </p:cNvSpPr>
          <p:nvPr>
            <p:ph type="body" idx="1"/>
          </p:nvPr>
        </p:nvSpPr>
        <p:spPr>
          <a:xfrm>
            <a:off x="1525877" y="1727400"/>
            <a:ext cx="5637395" cy="16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en-US" sz="2000"/>
              <a:t>Là hệ quản trị CSDL nhẹ, khác MySQL hay PostgreSQL ở chỗ:</a:t>
            </a:r>
            <a:endParaRPr sz="2000"/>
          </a:p>
          <a:p>
            <a:pPr lvl="0" algn="just"/>
            <a:r>
              <a:rPr lang="en-US" sz="2000"/>
              <a:t>Tất cả nằm trong 1 file duy nhất</a:t>
            </a:r>
          </a:p>
          <a:p>
            <a:pPr lvl="0" algn="just"/>
            <a:r>
              <a:rPr lang="en-US" sz="2000"/>
              <a:t>Nhúng trong app, không cần server </a:t>
            </a:r>
          </a:p>
          <a:p>
            <a:pPr lvl="0" algn="just"/>
            <a:r>
              <a:rPr lang="vi-VN" sz="2000"/>
              <a:t>Lưu trực tiếp trên thiết bị (local storage)</a:t>
            </a:r>
            <a:endParaRPr sz="20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C4213DB9-7F3C-3B7F-A678-D0DC839D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B93D5A-AB2C-DBDC-79B8-A6D931873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2" y="409960"/>
            <a:ext cx="8071106" cy="824480"/>
          </a:xfrm>
        </p:spPr>
        <p:txBody>
          <a:bodyPr/>
          <a:lstStyle/>
          <a:p>
            <a:r>
              <a:rPr lang="vi-VN" sz="4000" dirty="0">
                <a:latin typeface="Bahnschrift" panose="020B0502040204020203" pitchFamily="34" charset="0"/>
              </a:rPr>
              <a:t>Kết luận:</a:t>
            </a:r>
            <a:endParaRPr lang="en-ID" sz="4000" dirty="0">
              <a:latin typeface="Bahnschrift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298571-1C26-3DF5-1993-AF613E3CC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2" y="1268358"/>
            <a:ext cx="785018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Drift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nhanh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hơn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bình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~79.9%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trên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hầu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hết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tác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vụ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CRUD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thông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thường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Drift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tận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dụng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ORM + Stream API,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giúp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tăng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tốc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độ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hỗ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trợ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reactive UI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trong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Flutter.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SQLite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thuần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vẫn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vượt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trội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ở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truy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vấn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phức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tạp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như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JOIN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Aggregate,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nhờ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tối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ưu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hóa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SQL engine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trực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tiếp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Khi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ứng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dụng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cần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tính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năng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reactive, an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toàn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kiểu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dữ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liệu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tích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hợp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tốt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với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Flutter, Drift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là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lựa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chọn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tốt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hơn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Nếu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yêu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cầu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hiệu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năng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thuần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túy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hoặc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phép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xử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lý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dữ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liệu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phức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tạp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SQLite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gốc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có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lợi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thế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8667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8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Tài liệu tham khảo:</a:t>
            </a:r>
            <a:endParaRPr dirty="0"/>
          </a:p>
        </p:txBody>
      </p:sp>
      <p:sp>
        <p:nvSpPr>
          <p:cNvPr id="553" name="Google Shape;553;p48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800"/>
              </a:spcBef>
            </a:pPr>
            <a:r>
              <a:rPr lang="vi-VN" sz="1600">
                <a:hlinkClick r:id="rId3"/>
              </a:rPr>
              <a:t>https://pub.dev/packages/sqflite</a:t>
            </a:r>
            <a:endParaRPr lang="en-US" sz="1600"/>
          </a:p>
          <a:p>
            <a:pPr lvl="0">
              <a:lnSpc>
                <a:spcPct val="115000"/>
              </a:lnSpc>
              <a:spcBef>
                <a:spcPts val="800"/>
              </a:spcBef>
            </a:pPr>
            <a:r>
              <a:rPr lang="vi-VN" sz="1600">
                <a:hlinkClick r:id="rId4"/>
              </a:rPr>
              <a:t>https://pub.dev/packages/drift/example</a:t>
            </a:r>
            <a:endParaRPr lang="en-US" sz="1600"/>
          </a:p>
          <a:p>
            <a:pPr lvl="0">
              <a:lnSpc>
                <a:spcPct val="115000"/>
              </a:lnSpc>
              <a:spcBef>
                <a:spcPts val="800"/>
              </a:spcBef>
            </a:pPr>
            <a:r>
              <a:rPr lang="vi-VN" sz="1600">
                <a:hlinkClick r:id="rId5"/>
              </a:rPr>
              <a:t>https://www.youtube.com/watch?v=pFctmsTDoa0</a:t>
            </a:r>
            <a:endParaRPr lang="en-US" sz="1600"/>
          </a:p>
          <a:p>
            <a:pPr lvl="0">
              <a:lnSpc>
                <a:spcPct val="115000"/>
              </a:lnSpc>
              <a:spcBef>
                <a:spcPts val="800"/>
              </a:spcBef>
            </a:pPr>
            <a:r>
              <a:rPr lang="vi-VN" sz="1600">
                <a:hlinkClick r:id="rId6"/>
              </a:rPr>
              <a:t>https://api.flutter.dev/flutter/dart-core/Stopwatch-class.html</a:t>
            </a:r>
            <a:endParaRPr lang="vi-VN" sz="16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7"/>
          <p:cNvSpPr txBox="1">
            <a:spLocks noGrp="1"/>
          </p:cNvSpPr>
          <p:nvPr>
            <p:ph type="ctrTitle"/>
          </p:nvPr>
        </p:nvSpPr>
        <p:spPr>
          <a:xfrm>
            <a:off x="2668212" y="2173800"/>
            <a:ext cx="3807576" cy="7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8800">
                <a:latin typeface="Bahnschrift" panose="020B0502040204020203" pitchFamily="34" charset="0"/>
              </a:rPr>
              <a:t>Thanks</a:t>
            </a:r>
          </a:p>
        </p:txBody>
      </p:sp>
      <p:sp>
        <p:nvSpPr>
          <p:cNvPr id="547" name="Google Shape;547;p47"/>
          <p:cNvSpPr/>
          <p:nvPr/>
        </p:nvSpPr>
        <p:spPr>
          <a:xfrm>
            <a:off x="6942500" y="539500"/>
            <a:ext cx="1479000" cy="29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08B1BD-4BB2-7BB7-72EF-1AA9797782E0}"/>
              </a:ext>
            </a:extLst>
          </p:cNvPr>
          <p:cNvSpPr/>
          <p:nvPr/>
        </p:nvSpPr>
        <p:spPr>
          <a:xfrm>
            <a:off x="847493" y="3018263"/>
            <a:ext cx="4267200" cy="13901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>
            <a:spLocks noGrp="1"/>
          </p:cNvSpPr>
          <p:nvPr>
            <p:ph type="title"/>
          </p:nvPr>
        </p:nvSpPr>
        <p:spPr>
          <a:xfrm>
            <a:off x="629491" y="539500"/>
            <a:ext cx="27085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>
                <a:latin typeface="Bahnschrift" panose="020B0502040204020203" pitchFamily="34" charset="0"/>
              </a:rPr>
              <a:t>Mở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28614-40A8-AA10-E60A-112B0C66EC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42" t="19223" r="15015" b="21229"/>
          <a:stretch>
            <a:fillRect/>
          </a:stretch>
        </p:blipFill>
        <p:spPr>
          <a:xfrm>
            <a:off x="535259" y="1553837"/>
            <a:ext cx="3828584" cy="239359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FCE454D-1E8C-C574-5A77-F65D70F2A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685591"/>
              </p:ext>
            </p:extLst>
          </p:nvPr>
        </p:nvGraphicFramePr>
        <p:xfrm>
          <a:off x="4685927" y="1642110"/>
          <a:ext cx="3922814" cy="1859280"/>
        </p:xfrm>
        <a:graphic>
          <a:graphicData uri="http://schemas.openxmlformats.org/drawingml/2006/table">
            <a:tbl>
              <a:tblPr/>
              <a:tblGrid>
                <a:gridCol w="1231385">
                  <a:extLst>
                    <a:ext uri="{9D8B030D-6E8A-4147-A177-3AD203B41FA5}">
                      <a16:colId xmlns:a16="http://schemas.microsoft.com/office/drawing/2014/main" val="3272490835"/>
                    </a:ext>
                  </a:extLst>
                </a:gridCol>
                <a:gridCol w="2691429">
                  <a:extLst>
                    <a:ext uri="{9D8B030D-6E8A-4147-A177-3AD203B41FA5}">
                      <a16:colId xmlns:a16="http://schemas.microsoft.com/office/drawing/2014/main" val="9081620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Thuộc tính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Chú thích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565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my_db.db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Tên file database (sẽ được tạo nếu chưa tồn tại)</a:t>
                      </a:r>
                      <a:endParaRPr lang="en-ID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141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version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giúp SQLite biết cần nâng cấp database</a:t>
                      </a:r>
                      <a:endParaRPr lang="en-ID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807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onCreate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Callback chạy khi tạo DB lần đầu</a:t>
                      </a:r>
                      <a:endParaRPr lang="en-ID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50738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C2D04D1C-DCAD-4B1B-D0DD-13B5AC7EA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EBCA9E-E135-4437-B44C-D0D89DFA89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24" t="11852" r="12043" b="10489"/>
          <a:stretch>
            <a:fillRect/>
          </a:stretch>
        </p:blipFill>
        <p:spPr>
          <a:xfrm>
            <a:off x="2408664" y="987147"/>
            <a:ext cx="4326672" cy="3848906"/>
          </a:xfrm>
          <a:prstGeom prst="rect">
            <a:avLst/>
          </a:prstGeom>
        </p:spPr>
      </p:pic>
      <p:sp>
        <p:nvSpPr>
          <p:cNvPr id="10" name="Google Shape;306;p33">
            <a:extLst>
              <a:ext uri="{FF2B5EF4-FFF2-40B4-BE49-F238E27FC236}">
                <a16:creationId xmlns:a16="http://schemas.microsoft.com/office/drawing/2014/main" id="{72369D51-5130-EF8E-6235-E472C0C724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307447"/>
            <a:ext cx="27085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>
                <a:latin typeface="Bahnschrift" panose="020B0502040204020203" pitchFamily="34" charset="0"/>
              </a:rPr>
              <a:t>Mở database</a:t>
            </a:r>
          </a:p>
        </p:txBody>
      </p:sp>
    </p:spTree>
    <p:extLst>
      <p:ext uri="{BB962C8B-B14F-4D97-AF65-F5344CB8AC3E}">
        <p14:creationId xmlns:p14="http://schemas.microsoft.com/office/powerpoint/2010/main" val="1835332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65ADE57C-BBA4-387B-345B-66FF539FC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EE7E5E27-7139-B981-9776-3DCD11F095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27085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Tạo Tables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4380F9-BC8D-0F85-1185-3CC99E4F4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57160"/>
              </p:ext>
            </p:extLst>
          </p:nvPr>
        </p:nvGraphicFramePr>
        <p:xfrm>
          <a:off x="4431953" y="1657350"/>
          <a:ext cx="4208937" cy="1828800"/>
        </p:xfrm>
        <a:graphic>
          <a:graphicData uri="http://schemas.openxmlformats.org/drawingml/2006/table">
            <a:tbl>
              <a:tblPr>
                <a:tableStyleId>{09A2A44E-797E-4551-805C-831D8898C494}</a:tableStyleId>
              </a:tblPr>
              <a:tblGrid>
                <a:gridCol w="1402979">
                  <a:extLst>
                    <a:ext uri="{9D8B030D-6E8A-4147-A177-3AD203B41FA5}">
                      <a16:colId xmlns:a16="http://schemas.microsoft.com/office/drawing/2014/main" val="541438926"/>
                    </a:ext>
                  </a:extLst>
                </a:gridCol>
                <a:gridCol w="1402979">
                  <a:extLst>
                    <a:ext uri="{9D8B030D-6E8A-4147-A177-3AD203B41FA5}">
                      <a16:colId xmlns:a16="http://schemas.microsoft.com/office/drawing/2014/main" val="3161494563"/>
                    </a:ext>
                  </a:extLst>
                </a:gridCol>
                <a:gridCol w="1402979">
                  <a:extLst>
                    <a:ext uri="{9D8B030D-6E8A-4147-A177-3AD203B41FA5}">
                      <a16:colId xmlns:a16="http://schemas.microsoft.com/office/drawing/2014/main" val="31753254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SQLite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Dart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Storage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9336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INTEGER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1-8 bytes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250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double, num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 bytes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0824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Variable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1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BLOB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Uint8List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Variable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902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 bytes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231882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4B13BB1-49C5-EF9A-3134-BCBC9182CF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81" t="17777" r="15883" b="18194"/>
          <a:stretch>
            <a:fillRect/>
          </a:stretch>
        </p:blipFill>
        <p:spPr>
          <a:xfrm>
            <a:off x="503110" y="1055649"/>
            <a:ext cx="3783980" cy="329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03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DA5876A4-A633-BD47-0B15-3064C2805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007E3935-E376-4693-070B-EC658F8CE8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27085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Tạo 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0C2ECA-1250-2B19-DDD4-BA0BA3617B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01" t="10550" r="8465" b="10245"/>
          <a:stretch>
            <a:fillRect/>
          </a:stretch>
        </p:blipFill>
        <p:spPr>
          <a:xfrm>
            <a:off x="369296" y="926347"/>
            <a:ext cx="5122128" cy="4073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B99335-5D58-D45C-7335-861BC265F1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875" r="10731"/>
          <a:stretch>
            <a:fillRect/>
          </a:stretch>
        </p:blipFill>
        <p:spPr>
          <a:xfrm>
            <a:off x="5563740" y="2126166"/>
            <a:ext cx="3210964" cy="134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83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AEDD19FF-0986-BA2B-4133-FE058A475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6AAC63BF-73EF-D9E9-3461-75EA069AA7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31396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Insert vào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1EBC5-8435-97BF-91DC-8CCA44DCB5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53" t="20090" r="13558" b="20795"/>
          <a:stretch>
            <a:fillRect/>
          </a:stretch>
        </p:blipFill>
        <p:spPr>
          <a:xfrm>
            <a:off x="469359" y="1343591"/>
            <a:ext cx="4438188" cy="245631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EAEE66-65DC-AC98-FBFB-FAD670EEA169}"/>
              </a:ext>
            </a:extLst>
          </p:cNvPr>
          <p:cNvGraphicFramePr>
            <a:graphicFrameLocks noGrp="1"/>
          </p:cNvGraphicFramePr>
          <p:nvPr/>
        </p:nvGraphicFramePr>
        <p:xfrm>
          <a:off x="5286879" y="1277426"/>
          <a:ext cx="3433674" cy="2588648"/>
        </p:xfrm>
        <a:graphic>
          <a:graphicData uri="http://schemas.openxmlformats.org/drawingml/2006/table">
            <a:tbl>
              <a:tblPr>
                <a:tableStyleId>{09A2A44E-797E-4551-805C-831D8898C494}</a:tableStyleId>
              </a:tblPr>
              <a:tblGrid>
                <a:gridCol w="1144558">
                  <a:extLst>
                    <a:ext uri="{9D8B030D-6E8A-4147-A177-3AD203B41FA5}">
                      <a16:colId xmlns:a16="http://schemas.microsoft.com/office/drawing/2014/main" val="3340074969"/>
                    </a:ext>
                  </a:extLst>
                </a:gridCol>
                <a:gridCol w="1144558">
                  <a:extLst>
                    <a:ext uri="{9D8B030D-6E8A-4147-A177-3AD203B41FA5}">
                      <a16:colId xmlns:a16="http://schemas.microsoft.com/office/drawing/2014/main" val="3371803445"/>
                    </a:ext>
                  </a:extLst>
                </a:gridCol>
                <a:gridCol w="1144558">
                  <a:extLst>
                    <a:ext uri="{9D8B030D-6E8A-4147-A177-3AD203B41FA5}">
                      <a16:colId xmlns:a16="http://schemas.microsoft.com/office/drawing/2014/main" val="817973687"/>
                    </a:ext>
                  </a:extLst>
                </a:gridCol>
              </a:tblGrid>
              <a:tr h="3618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Mô tả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609283"/>
                  </a:ext>
                </a:extLst>
              </a:tr>
              <a:tr h="3618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Tên bảng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21910"/>
                  </a:ext>
                </a:extLst>
              </a:tr>
              <a:tr h="3618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Dữ liệu insert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028858"/>
                  </a:ext>
                </a:extLst>
              </a:tr>
              <a:tr h="6152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nullColumnHack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Cột dùng khi values rỗng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6025303"/>
                  </a:ext>
                </a:extLst>
              </a:tr>
              <a:tr h="6152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conflictAlgorithm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enum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Xử lý conflict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2524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0954568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Priorities Meeting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999999"/>
      </a:lt2>
      <a:accent1>
        <a:srgbClr val="CCCCC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ad0ec12-f8ec-4490-8ae1-467d048451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AFCF4670CE3745BA504989B24FD943" ma:contentTypeVersion="15" ma:contentTypeDescription="Create a new document." ma:contentTypeScope="" ma:versionID="c720f15b2904be5d0814b14f41286b42">
  <xsd:schema xmlns:xsd="http://www.w3.org/2001/XMLSchema" xmlns:xs="http://www.w3.org/2001/XMLSchema" xmlns:p="http://schemas.microsoft.com/office/2006/metadata/properties" xmlns:ns3="dad0ec12-f8ec-4490-8ae1-467d048451b7" xmlns:ns4="9af3a453-42f8-4e33-a47a-d8cffdb28839" targetNamespace="http://schemas.microsoft.com/office/2006/metadata/properties" ma:root="true" ma:fieldsID="f685dc1ebd3fe1a8ed721b0062617109" ns3:_="" ns4:_="">
    <xsd:import namespace="dad0ec12-f8ec-4490-8ae1-467d048451b7"/>
    <xsd:import namespace="9af3a453-42f8-4e33-a47a-d8cffdb28839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d0ec12-f8ec-4490-8ae1-467d048451b7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f3a453-42f8-4e33-a47a-d8cffdb28839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B1A367-33E5-4468-9917-9DAA1A56F1F3}">
  <ds:schemaRefs>
    <ds:schemaRef ds:uri="http://www.w3.org/XML/1998/namespace"/>
    <ds:schemaRef ds:uri="http://purl.org/dc/dcmitype/"/>
    <ds:schemaRef ds:uri="http://purl.org/dc/elements/1.1/"/>
    <ds:schemaRef ds:uri="http://schemas.openxmlformats.org/package/2006/metadata/core-properties"/>
    <ds:schemaRef ds:uri="dad0ec12-f8ec-4490-8ae1-467d048451b7"/>
    <ds:schemaRef ds:uri="http://schemas.microsoft.com/office/2006/metadata/properties"/>
    <ds:schemaRef ds:uri="http://purl.org/dc/terms/"/>
    <ds:schemaRef ds:uri="http://schemas.microsoft.com/office/2006/documentManagement/types"/>
    <ds:schemaRef ds:uri="9af3a453-42f8-4e33-a47a-d8cffdb28839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7B4080A-48B8-46E1-8AFA-141C600304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ad0ec12-f8ec-4490-8ae1-467d048451b7"/>
    <ds:schemaRef ds:uri="9af3a453-42f8-4e33-a47a-d8cffdb288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44E267A-87E7-44B9-BEA7-70EC87E72D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1720</Words>
  <Application>Microsoft Office PowerPoint</Application>
  <PresentationFormat>On-screen Show (16:9)</PresentationFormat>
  <Paragraphs>407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Courier New</vt:lpstr>
      <vt:lpstr>Arial</vt:lpstr>
      <vt:lpstr>Open Sans</vt:lpstr>
      <vt:lpstr>Didact Gothic</vt:lpstr>
      <vt:lpstr>Bahnschrift</vt:lpstr>
      <vt:lpstr>Inter</vt:lpstr>
      <vt:lpstr>Business Priorities Meeting by Slidesgo</vt:lpstr>
      <vt:lpstr>QLite và Drift - Quản lý cơ sở dữ liệu quan hệ</vt:lpstr>
      <vt:lpstr>Nội dung</vt:lpstr>
      <vt:lpstr>SQLite trong Flutter</vt:lpstr>
      <vt:lpstr>SQLite là gì?</vt:lpstr>
      <vt:lpstr>Mở database</vt:lpstr>
      <vt:lpstr>Mở database</vt:lpstr>
      <vt:lpstr>Tạo Tables</vt:lpstr>
      <vt:lpstr>Tạo Tables</vt:lpstr>
      <vt:lpstr>Insert vào Tables</vt:lpstr>
      <vt:lpstr>Insert vào Tables</vt:lpstr>
      <vt:lpstr>PowerPoint Presentation</vt:lpstr>
      <vt:lpstr>SELECT Tables</vt:lpstr>
      <vt:lpstr>SELECT Tables</vt:lpstr>
      <vt:lpstr>UPDATE Tables</vt:lpstr>
      <vt:lpstr>UPDATE Tables</vt:lpstr>
      <vt:lpstr>DELETE Tables</vt:lpstr>
      <vt:lpstr>DELETE Tables</vt:lpstr>
      <vt:lpstr>DELETE Tables</vt:lpstr>
      <vt:lpstr>JOIN Tables</vt:lpstr>
      <vt:lpstr>Drift trong Flutter</vt:lpstr>
      <vt:lpstr>Drift là gì?</vt:lpstr>
      <vt:lpstr>Kiến trúc Drift?</vt:lpstr>
      <vt:lpstr>Cấu hình Drift </vt:lpstr>
      <vt:lpstr>Các CRUID cơ bản</vt:lpstr>
      <vt:lpstr>Các CRUID cơ bản</vt:lpstr>
      <vt:lpstr>Phần mềm quản lí sản phẩm bằng Drift:</vt:lpstr>
      <vt:lpstr>Phần mềm quản lí sản phẩm bằng Drift:</vt:lpstr>
      <vt:lpstr>Phần mềm quản lí sản phẩm bằng Drift:</vt:lpstr>
      <vt:lpstr>Phần mềm quản lí sản phẩm bằng Drift:</vt:lpstr>
      <vt:lpstr>Phần mềm quản lí sản phẩm bằng Drift:</vt:lpstr>
      <vt:lpstr>Demo ứng dụng</vt:lpstr>
      <vt:lpstr>So sánh SQLite và Drift (Performance)</vt:lpstr>
      <vt:lpstr>So sánh giữa Drift và SQLite</vt:lpstr>
      <vt:lpstr>Môi trường thử nghiệm</vt:lpstr>
      <vt:lpstr>Cấu trúc Benchmark</vt:lpstr>
      <vt:lpstr>Kết quả Batch Insert</vt:lpstr>
      <vt:lpstr>Kết quả Query &amp; JOIN Performance</vt:lpstr>
      <vt:lpstr>Kết quả Search &amp; Aggregate Performance:</vt:lpstr>
      <vt:lpstr>Tổng hợp kết quả:</vt:lpstr>
      <vt:lpstr>Kết luận:</vt:lpstr>
      <vt:lpstr>Tài liệu tham khảo: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win</dc:creator>
  <cp:lastModifiedBy>Kim Gia Bảo</cp:lastModifiedBy>
  <cp:revision>2</cp:revision>
  <dcterms:modified xsi:type="dcterms:W3CDTF">2025-10-26T05:40:51Z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0x010100DAAFCF4670CE3745BA504989B24FD943</vt:lpwstr>
  </property>
</Properties>
</file>